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3"/>
  </p:notesMasterIdLst>
  <p:sldIdLst>
    <p:sldId id="256" r:id="rId2"/>
    <p:sldId id="303" r:id="rId3"/>
    <p:sldId id="295" r:id="rId4"/>
    <p:sldId id="292" r:id="rId5"/>
    <p:sldId id="257" r:id="rId6"/>
    <p:sldId id="309" r:id="rId7"/>
    <p:sldId id="319" r:id="rId8"/>
    <p:sldId id="308" r:id="rId9"/>
    <p:sldId id="297" r:id="rId10"/>
    <p:sldId id="316" r:id="rId11"/>
    <p:sldId id="317" r:id="rId12"/>
    <p:sldId id="302" r:id="rId13"/>
    <p:sldId id="305" r:id="rId14"/>
    <p:sldId id="306" r:id="rId15"/>
    <p:sldId id="314" r:id="rId16"/>
    <p:sldId id="315" r:id="rId17"/>
    <p:sldId id="288" r:id="rId18"/>
    <p:sldId id="312" r:id="rId19"/>
    <p:sldId id="313" r:id="rId20"/>
    <p:sldId id="310" r:id="rId21"/>
    <p:sldId id="311" r:id="rId2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945"/>
    <a:srgbClr val="E72176"/>
    <a:srgbClr val="0060A8"/>
    <a:srgbClr val="00AAA9"/>
    <a:srgbClr val="FF8B2D"/>
    <a:srgbClr val="00AAA7"/>
    <a:srgbClr val="00B2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88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86" y="60"/>
      </p:cViewPr>
      <p:guideLst>
        <p:guide orient="horz" pos="2137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EBB1F-87E4-48C2-AF02-EFEEA1988AC7}" type="datetimeFigureOut">
              <a:rPr lang="es-AR" smtClean="0"/>
              <a:t>12/12/2025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A4DD9-48C1-4FC8-8941-42E138C6BB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88981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12/12/2025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57342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12/12/2025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3073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12/12/2025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46260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12/12/2025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51034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12/12/2025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748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12/12/2025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2589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12/12/2025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6798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12/12/2025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1941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12/12/2025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90897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12/12/2025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54779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12/12/2025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3666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9E78E-357F-4F90-9792-652C13A0796E}" type="datetimeFigureOut">
              <a:rPr lang="es-AR" smtClean="0"/>
              <a:t>12/12/2025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456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521" y="1561155"/>
            <a:ext cx="8682958" cy="366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24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6059488" y="502626"/>
            <a:ext cx="6132513" cy="832462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Campo problemático</a:t>
            </a:r>
            <a:b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Línea prioritaria </a:t>
            </a:r>
            <a:r>
              <a:rPr lang="es-AR" sz="2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“Comunicación”</a:t>
            </a:r>
            <a:endParaRPr lang="es-AR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01688" y="1970004"/>
            <a:ext cx="10515600" cy="2897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En la comunicación, el problema es la dispersión digital (cada unidad académica tiene su propia página y redes), lo que dificulta la unificación de criterios y la visibilidad institucional. La comunicación interna presenta un déficit mayor que la externa. Además, la UNCo está atrasada en la accesibilidad digital y carece de una política comunicacional clara para temas transversales como el ambiente o género.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40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5419166" y="502626"/>
            <a:ext cx="6772836" cy="832462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Campo problemático</a:t>
            </a:r>
            <a:b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Línea prioritaria </a:t>
            </a:r>
            <a:r>
              <a:rPr lang="es-AR" sz="2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“Calidad institucional”</a:t>
            </a:r>
            <a:endParaRPr lang="es-AR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01688" y="1620052"/>
            <a:ext cx="10515600" cy="44307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En las últimas décadas, fueron ganando identidad en la cultura institucional las llamadas prácticas de aseguramiento de la calidad, que involucran las acreditaciones, evaluaciones y planificaciones. Sin embargo, persisten desafíos que limitan la capacidad de la UNCo para planificar, evaluar y gestionar sus funciones de manera coherente y eficiente. </a:t>
            </a:r>
          </a:p>
          <a:p>
            <a:pPr marL="0" indent="0">
              <a:buNone/>
            </a:pP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La fragmentación de la estructura académica (departamentos y facultades) se refleja también en la dispersión de la información y la falta de políticas consensuadas para la gestión de la información. </a:t>
            </a:r>
          </a:p>
          <a:p>
            <a:pPr marL="0" indent="0">
              <a:buNone/>
            </a:pP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La universidad enfrenta una falta de información de calidad, sistematizada y confiable, lo que representa un nudo crítico fundamental para la gestión, así como una marcada</a:t>
            </a:r>
            <a:r>
              <a:rPr lang="es-AR" sz="2400" b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disparidad en el nivel de aplicación de algunos sistemas de información universitaria entre las diferentes unidades académicas.</a:t>
            </a: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33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3986" y="1493301"/>
            <a:ext cx="11171003" cy="3798373"/>
          </a:xfrm>
        </p:spPr>
        <p:txBody>
          <a:bodyPr vert="horz" lIns="91440" tIns="45720" rIns="91440" bIns="45720" rtlCol="0"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Revisar, actualizar o producir normativas y procedimientos en todas las funciones de la universidad.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Articular la planificación integral del mantenimiento, accesibilidad y seguridad de la estructura edilicia de la universidad. Regularizar la documentación y registración de terrenos y edificios.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Implementar los sistemas de información universitaria necesarios e integrarlos al ecosistema SIU, asegurando la homogeneidad en su uso y aplicación.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Incrementar la profesionalización de tareas altamente sensibles.</a:t>
            </a: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5378823" y="502626"/>
            <a:ext cx="6813177" cy="895868"/>
          </a:xfrm>
          <a:prstGeom prst="rect">
            <a:avLst/>
          </a:prstGeom>
          <a:solidFill>
            <a:srgbClr val="202945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Línea prioritaria </a:t>
            </a:r>
            <a: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“Administración general”</a:t>
            </a:r>
            <a:b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Objetivos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2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4936" y="1920820"/>
            <a:ext cx="11209104" cy="2943336"/>
          </a:xfrm>
        </p:spPr>
        <p:txBody>
          <a:bodyPr vert="horz" lIns="91440" tIns="45720" rIns="91440" bIns="45720" rtlCol="0">
            <a:noAutofit/>
          </a:bodyPr>
          <a:lstStyle/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Interceder ante las instancias administrativas y políticas a nivel nacional para mejorar la asignación presupuestaria de la UNCo.</a:t>
            </a:r>
          </a:p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Revisar los criterios de distribución de recursos al interior de la universidad.</a:t>
            </a:r>
          </a:p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Debatir la dinámica de centralización y descentralización de procesos económico-financieros.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5378823" y="502626"/>
            <a:ext cx="6813177" cy="895868"/>
          </a:xfrm>
          <a:prstGeom prst="rect">
            <a:avLst/>
          </a:prstGeom>
          <a:solidFill>
            <a:srgbClr val="202945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Línea prioritaria </a:t>
            </a:r>
            <a: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“Económico-financiera”</a:t>
            </a:r>
            <a:b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Objetivos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19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4936" y="1669571"/>
            <a:ext cx="11209104" cy="3445833"/>
          </a:xfrm>
        </p:spPr>
        <p:txBody>
          <a:bodyPr vert="horz" lIns="91440" tIns="45720" rIns="91440" bIns="45720" rtlCol="0">
            <a:noAutofit/>
          </a:bodyPr>
          <a:lstStyle/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Sensibilizar los principios de accesibilidad universal en todos los ámbitos de la Universidad e implementar las mejoras que se requieran</a:t>
            </a:r>
          </a:p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Ofrecer mecanismos que den contención emocional e institucional a los miembros de la comunidad universitaria ante situaciones de conflictos, malos tratos o abusos. 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Elaborar acuerdos y reglamentos de convivencia.</a:t>
            </a:r>
            <a:endParaRPr lang="es-MX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6059489" y="502626"/>
            <a:ext cx="6132512" cy="895868"/>
          </a:xfrm>
          <a:prstGeom prst="rect">
            <a:avLst/>
          </a:prstGeom>
          <a:solidFill>
            <a:srgbClr val="202945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Línea prioritaria </a:t>
            </a:r>
            <a: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“Bienestar”</a:t>
            </a:r>
            <a:b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Objetivos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36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4937" y="1899373"/>
            <a:ext cx="11209104" cy="3533239"/>
          </a:xfrm>
        </p:spPr>
        <p:txBody>
          <a:bodyPr vert="horz" lIns="91440" tIns="45720" rIns="91440" bIns="45720" rtlCol="0">
            <a:noAutofit/>
          </a:bodyPr>
          <a:lstStyle/>
          <a:p>
            <a:pPr marL="514350" lvl="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Generar políticas de comunicación interna y externa que favorezcan la identidad institucional.</a:t>
            </a:r>
          </a:p>
          <a:p>
            <a:pPr marL="514350" lvl="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Consensuar criterios de publicación y visibilidad institucional, incluyendo principios de accesibilidad digital.</a:t>
            </a:r>
          </a:p>
          <a:p>
            <a:pPr marL="514350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Implementar u optimizar herramientas para mejorar la comunicación, como el digesto normativo y el portal de transparencia.</a:t>
            </a:r>
            <a:endParaRPr lang="es-MX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6059489" y="502626"/>
            <a:ext cx="6132512" cy="895868"/>
          </a:xfrm>
          <a:prstGeom prst="rect">
            <a:avLst/>
          </a:prstGeom>
          <a:solidFill>
            <a:srgbClr val="202945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Línea prioritaria </a:t>
            </a:r>
            <a: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“Comunicación”</a:t>
            </a:r>
            <a:b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Objetivos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191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4936" y="1805244"/>
            <a:ext cx="11209104" cy="4124798"/>
          </a:xfrm>
        </p:spPr>
        <p:txBody>
          <a:bodyPr>
            <a:noAutofit/>
          </a:bodyPr>
          <a:lstStyle/>
          <a:p>
            <a:pPr marL="514350" lvl="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Diseñar e implementar el sistema de aseguramiento de la calidad de la universidad.</a:t>
            </a:r>
          </a:p>
          <a:p>
            <a:pPr marL="514350" lvl="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Fortalecer las instancias de control interno.</a:t>
            </a:r>
          </a:p>
          <a:p>
            <a:pPr marL="514350" lvl="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Fortalecer las estadísticas e indicadores institucionales y mejorar la gestión y calidad de la información</a:t>
            </a:r>
          </a:p>
          <a:p>
            <a:pPr marL="514350" lvl="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Elaborar una propuesta de reformulación de la estructura de gestión académica, acorde con la situación actual de la universidad y su proyecto de desarrollo.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Impulsar y monitorear las actividades del PEI, colaborando en su ejecución.</a:t>
            </a:r>
            <a:endParaRPr lang="es-MX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5392271" y="502626"/>
            <a:ext cx="6799730" cy="895868"/>
          </a:xfrm>
          <a:prstGeom prst="rect">
            <a:avLst/>
          </a:prstGeom>
          <a:solidFill>
            <a:srgbClr val="202945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Línea prioritaria </a:t>
            </a:r>
            <a: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“Calidad institucional”</a:t>
            </a:r>
            <a:b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Objetivos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1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17659" y="502626"/>
            <a:ext cx="5374342" cy="600033"/>
          </a:xfrm>
          <a:solidFill>
            <a:srgbClr val="00AAA9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Perspectivas transversales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06842" y="1597305"/>
            <a:ext cx="10105292" cy="3590365"/>
          </a:xfrm>
        </p:spPr>
        <p:txBody>
          <a:bodyPr>
            <a:noAutofit/>
          </a:bodyPr>
          <a:lstStyle/>
          <a:p>
            <a:pPr lvl="1">
              <a:lnSpc>
                <a:spcPct val="200000"/>
              </a:lnSpc>
              <a:buClr>
                <a:srgbClr val="FF8B2D"/>
              </a:buClr>
              <a:buSzPct val="125000"/>
              <a:buFont typeface="Wingdings" panose="05000000000000000000" pitchFamily="2" charset="2"/>
              <a:buChar char="v"/>
            </a:pPr>
            <a:r>
              <a:rPr lang="es-AR" sz="2800" dirty="0" smtClean="0">
                <a:latin typeface="Roboto" panose="02000000000000000000" pitchFamily="2" charset="0"/>
                <a:ea typeface="Roboto" panose="02000000000000000000" pitchFamily="2" charset="0"/>
              </a:rPr>
              <a:t>Ambiente</a:t>
            </a:r>
          </a:p>
          <a:p>
            <a:pPr lvl="1">
              <a:lnSpc>
                <a:spcPct val="200000"/>
              </a:lnSpc>
              <a:buClr>
                <a:srgbClr val="FF8B2D"/>
              </a:buClr>
              <a:buSzPct val="125000"/>
              <a:buFont typeface="Wingdings" panose="05000000000000000000" pitchFamily="2" charset="2"/>
              <a:buChar char="v"/>
            </a:pPr>
            <a:r>
              <a:rPr lang="es-AR" sz="2800" dirty="0" smtClean="0">
                <a:latin typeface="Roboto" panose="02000000000000000000" pitchFamily="2" charset="0"/>
                <a:ea typeface="Roboto" panose="02000000000000000000" pitchFamily="2" charset="0"/>
              </a:rPr>
              <a:t>Género</a:t>
            </a:r>
          </a:p>
          <a:p>
            <a:pPr lvl="1">
              <a:lnSpc>
                <a:spcPct val="200000"/>
              </a:lnSpc>
              <a:buClr>
                <a:srgbClr val="FF8B2D"/>
              </a:buClr>
              <a:buSzPct val="125000"/>
              <a:buFont typeface="Wingdings" panose="05000000000000000000" pitchFamily="2" charset="2"/>
              <a:buChar char="v"/>
            </a:pPr>
            <a:r>
              <a:rPr lang="es-AR" sz="2800" dirty="0" smtClean="0">
                <a:latin typeface="Roboto" panose="02000000000000000000" pitchFamily="2" charset="0"/>
                <a:ea typeface="Roboto" panose="02000000000000000000" pitchFamily="2" charset="0"/>
              </a:rPr>
              <a:t>Interculturalidad</a:t>
            </a:r>
          </a:p>
          <a:p>
            <a:pPr lvl="1">
              <a:lnSpc>
                <a:spcPct val="200000"/>
              </a:lnSpc>
              <a:buClr>
                <a:srgbClr val="FF8B2D"/>
              </a:buClr>
              <a:buSzPct val="125000"/>
              <a:buFont typeface="Wingdings" panose="05000000000000000000" pitchFamily="2" charset="2"/>
              <a:buChar char="v"/>
            </a:pPr>
            <a:r>
              <a:rPr lang="es-AR" sz="2800" dirty="0" smtClean="0">
                <a:latin typeface="Roboto" panose="02000000000000000000" pitchFamily="2" charset="0"/>
                <a:ea typeface="Roboto" panose="02000000000000000000" pitchFamily="2" charset="0"/>
              </a:rPr>
              <a:t>Impacto tecnológico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66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755"/>
          <a:stretch/>
        </p:blipFill>
        <p:spPr>
          <a:xfrm>
            <a:off x="394669" y="3392487"/>
            <a:ext cx="7554489" cy="288170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"/>
          <a:stretch/>
        </p:blipFill>
        <p:spPr>
          <a:xfrm>
            <a:off x="1111404" y="1537872"/>
            <a:ext cx="9896168" cy="1068705"/>
          </a:xfrm>
          <a:prstGeom prst="rect">
            <a:avLst/>
          </a:prstGeom>
        </p:spPr>
      </p:pic>
      <p:sp>
        <p:nvSpPr>
          <p:cNvPr id="7" name="Elipse 6"/>
          <p:cNvSpPr/>
          <p:nvPr/>
        </p:nvSpPr>
        <p:spPr>
          <a:xfrm>
            <a:off x="8619563" y="1537872"/>
            <a:ext cx="1613648" cy="1651112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Elipse 7"/>
          <p:cNvSpPr/>
          <p:nvPr/>
        </p:nvSpPr>
        <p:spPr>
          <a:xfrm>
            <a:off x="6577558" y="3798346"/>
            <a:ext cx="1553568" cy="187093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Elipse 8"/>
          <p:cNvSpPr/>
          <p:nvPr/>
        </p:nvSpPr>
        <p:spPr>
          <a:xfrm>
            <a:off x="574055" y="3392487"/>
            <a:ext cx="1841900" cy="243153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Flecha abajo 10"/>
          <p:cNvSpPr/>
          <p:nvPr/>
        </p:nvSpPr>
        <p:spPr>
          <a:xfrm rot="3381012">
            <a:off x="9055469" y="3260080"/>
            <a:ext cx="753034" cy="199978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4590005" y="436863"/>
            <a:ext cx="7601996" cy="60003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3200" i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Breakout</a:t>
            </a:r>
            <a:r>
              <a:rPr lang="es-AR" sz="3200" i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 </a:t>
            </a:r>
            <a:r>
              <a:rPr lang="es-AR" sz="3200" i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room</a:t>
            </a:r>
            <a:r>
              <a:rPr lang="es-AR" sz="3200" i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 </a:t>
            </a:r>
            <a:r>
              <a:rPr lang="es-AR" sz="3200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o </a:t>
            </a:r>
            <a:r>
              <a:rPr lang="es-AR" sz="3200" i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Grupos pequeños </a:t>
            </a:r>
            <a:r>
              <a:rPr lang="es-AR" sz="3200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desde una </a:t>
            </a:r>
            <a:r>
              <a:rPr lang="es-AR" sz="3200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compu</a:t>
            </a:r>
            <a:endParaRPr lang="es-AR" sz="3200" dirty="0">
              <a:solidFill>
                <a:schemeClr val="bg1"/>
              </a:solidFill>
              <a:latin typeface="Arial Narrow" panose="020B0606020202030204" pitchFamily="34" charset="0"/>
              <a:ea typeface="Roboto Medium" panose="02000000000000000000" pitchFamily="2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6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90005" y="436863"/>
            <a:ext cx="7601996" cy="600033"/>
          </a:xfrm>
          <a:solidFill>
            <a:schemeClr val="bg1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r">
              <a:lnSpc>
                <a:spcPct val="100000"/>
              </a:lnSpc>
            </a:pPr>
            <a:r>
              <a:rPr lang="es-AR" sz="3200" i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Breakout</a:t>
            </a:r>
            <a:r>
              <a:rPr lang="es-AR" sz="3200" i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 </a:t>
            </a:r>
            <a:r>
              <a:rPr lang="es-AR" sz="3200" i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room</a:t>
            </a:r>
            <a:r>
              <a:rPr lang="es-AR" sz="3200" i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 </a:t>
            </a:r>
            <a:r>
              <a:rPr lang="es-AR" sz="3200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o </a:t>
            </a:r>
            <a:r>
              <a:rPr lang="es-AR" sz="3200" i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Grupos pequeños </a:t>
            </a:r>
            <a:r>
              <a:rPr lang="es-AR" sz="3200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desde un celular</a:t>
            </a:r>
            <a:endParaRPr lang="es-AR" sz="3200" dirty="0">
              <a:solidFill>
                <a:schemeClr val="bg1"/>
              </a:solidFill>
              <a:latin typeface="Arial Narrow" panose="020B0606020202030204" pitchFamily="34" charset="0"/>
              <a:ea typeface="Roboto Medium" panose="02000000000000000000" pitchFamily="2" charset="0"/>
            </a:endParaRPr>
          </a:p>
        </p:txBody>
      </p:sp>
      <p:pic>
        <p:nvPicPr>
          <p:cNvPr id="10" name="Marcador de contenido 9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461"/>
          <a:stretch/>
        </p:blipFill>
        <p:spPr>
          <a:xfrm>
            <a:off x="7061830" y="3008349"/>
            <a:ext cx="4737316" cy="3519105"/>
          </a:xfrm>
        </p:spPr>
      </p:pic>
      <p:grpSp>
        <p:nvGrpSpPr>
          <p:cNvPr id="14" name="Grupo 13"/>
          <p:cNvGrpSpPr/>
          <p:nvPr/>
        </p:nvGrpSpPr>
        <p:grpSpPr>
          <a:xfrm>
            <a:off x="254310" y="1298962"/>
            <a:ext cx="6335478" cy="3530391"/>
            <a:chOff x="523875" y="857250"/>
            <a:chExt cx="10058960" cy="4642338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6"/>
            <a:stretch/>
          </p:blipFill>
          <p:spPr>
            <a:xfrm>
              <a:off x="523875" y="857250"/>
              <a:ext cx="10058960" cy="4642338"/>
            </a:xfrm>
            <a:prstGeom prst="rect">
              <a:avLst/>
            </a:prstGeom>
          </p:spPr>
        </p:pic>
        <p:sp>
          <p:nvSpPr>
            <p:cNvPr id="13" name="Rectángulo redondeado 12"/>
            <p:cNvSpPr/>
            <p:nvPr/>
          </p:nvSpPr>
          <p:spPr>
            <a:xfrm>
              <a:off x="8041341" y="1761565"/>
              <a:ext cx="1842247" cy="1701903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8" name="Elipse 7"/>
          <p:cNvSpPr/>
          <p:nvPr/>
        </p:nvSpPr>
        <p:spPr>
          <a:xfrm>
            <a:off x="8744688" y="5001066"/>
            <a:ext cx="1371600" cy="1264322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Elipse 8"/>
          <p:cNvSpPr/>
          <p:nvPr/>
        </p:nvSpPr>
        <p:spPr>
          <a:xfrm>
            <a:off x="6844083" y="2847454"/>
            <a:ext cx="2303896" cy="300470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Elipse 6"/>
          <p:cNvSpPr/>
          <p:nvPr/>
        </p:nvSpPr>
        <p:spPr>
          <a:xfrm>
            <a:off x="387457" y="2340817"/>
            <a:ext cx="1088402" cy="101327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Flecha abajo 10"/>
          <p:cNvSpPr/>
          <p:nvPr/>
        </p:nvSpPr>
        <p:spPr>
          <a:xfrm rot="16200000">
            <a:off x="5213380" y="4462097"/>
            <a:ext cx="753034" cy="199978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598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0" y="522330"/>
            <a:ext cx="3926541" cy="600033"/>
          </a:xfrm>
          <a:prstGeom prst="rect">
            <a:avLst/>
          </a:prstGeom>
          <a:solidFill>
            <a:srgbClr val="FF8B2D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AR" sz="32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Camino de trabajo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582813" y="3593948"/>
            <a:ext cx="34874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Acreditaciones de carreras</a:t>
            </a:r>
          </a:p>
          <a:p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Plan de Desarrollo Institucional</a:t>
            </a:r>
          </a:p>
          <a:p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Encuestas </a:t>
            </a:r>
            <a:endParaRPr lang="es-AR" dirty="0" smtClean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Autoevaluación Institucional</a:t>
            </a:r>
          </a:p>
          <a:p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Evaluación externa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8110381" y="3593948"/>
            <a:ext cx="3487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Estructura </a:t>
            </a: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y abordaje participativo similar al PDI</a:t>
            </a:r>
            <a:endParaRPr lang="es-AR" dirty="0" smtClean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315749" y="3593948"/>
            <a:ext cx="34874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Incorpora perspectivas transversales, entre otros elementos</a:t>
            </a: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" name="Elipse 9"/>
          <p:cNvSpPr/>
          <p:nvPr/>
        </p:nvSpPr>
        <p:spPr>
          <a:xfrm>
            <a:off x="826775" y="5316945"/>
            <a:ext cx="2999553" cy="738554"/>
          </a:xfrm>
          <a:prstGeom prst="ellipse">
            <a:avLst/>
          </a:prstGeom>
          <a:solidFill>
            <a:srgbClr val="00AA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Análisis de documentos</a:t>
            </a: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Elipse 10"/>
          <p:cNvSpPr/>
          <p:nvPr/>
        </p:nvSpPr>
        <p:spPr>
          <a:xfrm>
            <a:off x="4569735" y="4766870"/>
            <a:ext cx="3041204" cy="738554"/>
          </a:xfrm>
          <a:prstGeom prst="ellipse">
            <a:avLst/>
          </a:prstGeom>
          <a:solidFill>
            <a:srgbClr val="00AA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Proyección de institucionalización</a:t>
            </a: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8302670" y="4489871"/>
            <a:ext cx="2999553" cy="959898"/>
          </a:xfrm>
          <a:prstGeom prst="ellipse">
            <a:avLst/>
          </a:prstGeom>
          <a:solidFill>
            <a:srgbClr val="00AA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Preparación y articulación de debates</a:t>
            </a: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" name="Pentágono 1"/>
          <p:cNvSpPr/>
          <p:nvPr/>
        </p:nvSpPr>
        <p:spPr>
          <a:xfrm>
            <a:off x="582814" y="1911767"/>
            <a:ext cx="3487478" cy="1436512"/>
          </a:xfrm>
          <a:prstGeom prst="homePlate">
            <a:avLst/>
          </a:prstGeom>
          <a:gradFill flip="none" rotWithShape="1">
            <a:gsLst>
              <a:gs pos="0">
                <a:srgbClr val="E72176">
                  <a:tint val="66000"/>
                  <a:satMod val="160000"/>
                </a:srgbClr>
              </a:gs>
              <a:gs pos="50000">
                <a:srgbClr val="E72176">
                  <a:tint val="44500"/>
                  <a:satMod val="160000"/>
                </a:srgbClr>
              </a:gs>
              <a:gs pos="100000">
                <a:srgbClr val="E72176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 smtClean="0">
                <a:latin typeface="Roboto" panose="02000000000000000000" pitchFamily="2" charset="0"/>
                <a:ea typeface="Roboto" panose="02000000000000000000" pitchFamily="2" charset="0"/>
              </a:rPr>
              <a:t>Diagnósticos</a:t>
            </a:r>
            <a:endParaRPr lang="es-AR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Pentágono 15"/>
          <p:cNvSpPr/>
          <p:nvPr/>
        </p:nvSpPr>
        <p:spPr>
          <a:xfrm>
            <a:off x="4346598" y="1907844"/>
            <a:ext cx="3487478" cy="1436512"/>
          </a:xfrm>
          <a:prstGeom prst="homePlate">
            <a:avLst/>
          </a:prstGeom>
          <a:solidFill>
            <a:srgbClr val="E72176">
              <a:tint val="66000"/>
              <a:satMod val="1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Estatuto UNCo</a:t>
            </a:r>
          </a:p>
        </p:txBody>
      </p:sp>
      <p:sp>
        <p:nvSpPr>
          <p:cNvPr id="17" name="Pentágono 16"/>
          <p:cNvSpPr/>
          <p:nvPr/>
        </p:nvSpPr>
        <p:spPr>
          <a:xfrm>
            <a:off x="8110382" y="1907844"/>
            <a:ext cx="3487478" cy="1436512"/>
          </a:xfrm>
          <a:prstGeom prst="homePlate">
            <a:avLst/>
          </a:prstGeom>
          <a:solidFill>
            <a:srgbClr val="E721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 smtClean="0">
                <a:latin typeface="Roboto" panose="02000000000000000000" pitchFamily="2" charset="0"/>
                <a:ea typeface="Roboto" panose="02000000000000000000" pitchFamily="2" charset="0"/>
              </a:rPr>
              <a:t>Plan estratégico</a:t>
            </a:r>
            <a:endParaRPr lang="es-AR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 animBg="1"/>
      <p:bldP spid="12" grpId="0" animBg="1"/>
      <p:bldP spid="16" grpId="0" animBg="1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95329" y="502626"/>
            <a:ext cx="2496672" cy="600033"/>
          </a:xfrm>
          <a:solidFill>
            <a:srgbClr val="00AAA9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AR" sz="3200" dirty="0" err="1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Padlet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315" y="505315"/>
            <a:ext cx="5774345" cy="5774345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12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521" y="1561155"/>
            <a:ext cx="8682958" cy="366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57807" y="1604805"/>
            <a:ext cx="10304927" cy="3547055"/>
          </a:xfrm>
        </p:spPr>
        <p:txBody>
          <a:bodyPr>
            <a:normAutofit/>
          </a:bodyPr>
          <a:lstStyle/>
          <a:p>
            <a:pPr marL="0" indent="6184900" algn="r">
              <a:lnSpc>
                <a:spcPct val="100000"/>
              </a:lnSpc>
              <a:spcBef>
                <a:spcPts val="0"/>
              </a:spcBef>
              <a:buNone/>
            </a:pPr>
            <a:endParaRPr lang="es-AR" b="1" dirty="0" smtClean="0">
              <a:solidFill>
                <a:srgbClr val="20294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514350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Consensuar los objetivos como modo de respuesta a los problemas, con una implementación a 6 años.</a:t>
            </a:r>
          </a:p>
          <a:p>
            <a:pPr marL="514350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Proponer acciones para cada objetivo.</a:t>
            </a:r>
          </a:p>
          <a:p>
            <a:pPr marL="514350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Reflexionar sobre las perspectivas transversales.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0" y="522330"/>
            <a:ext cx="6059488" cy="600033"/>
          </a:xfrm>
          <a:prstGeom prst="rect">
            <a:avLst/>
          </a:prstGeom>
          <a:solidFill>
            <a:srgbClr val="FF8B2D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Propuesta de </a:t>
            </a:r>
            <a:r>
              <a:rPr lang="es-AR" sz="32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trabajo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60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" y="2893380"/>
            <a:ext cx="12191999" cy="998215"/>
          </a:xfrm>
        </p:spPr>
        <p:txBody>
          <a:bodyPr>
            <a:normAutofit/>
          </a:bodyPr>
          <a:lstStyle/>
          <a:p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Eje Gestión institucional</a:t>
            </a:r>
            <a:endParaRPr lang="es-AR" dirty="0">
              <a:solidFill>
                <a:schemeClr val="tx1">
                  <a:lumMod val="75000"/>
                  <a:lumOff val="25000"/>
                </a:schemeClr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80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22223" y="502626"/>
            <a:ext cx="2469777" cy="600033"/>
          </a:xfrm>
          <a:solidFill>
            <a:srgbClr val="00AAA9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¿Qué es?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9907" y="1792288"/>
            <a:ext cx="10105292" cy="315622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Las </a:t>
            </a: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capacidades institucionales de la Universidad, su organización y administración. Considera el financiamiento, la infraestructura y las cuestiones legales.  Gestiona los aspectos relativos al personal nodocente. Se ocupa de la comunicación y el bienestar de toda la comunidad universitaria. Es clave para las funciones sustantivas de la institución</a:t>
            </a: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0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52063" y="1775665"/>
            <a:ext cx="11214847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Existe un problema generalizado de normativa obsoleta y falta de procedimientos y manuales de trabajo en áreas clave (como la administración presupuestaria y financiera). Esto se traduce en una carga</a:t>
            </a:r>
            <a:r>
              <a:rPr lang="es-AR" sz="2400" b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burocrática innecesaria y</a:t>
            </a:r>
            <a:r>
              <a:rPr lang="es-AR" sz="2400" b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la lentitud en la resolución de trámites, exacerbando tensiones entre la Administración Central y las Unidades Académicas. </a:t>
            </a:r>
          </a:p>
          <a:p>
            <a:pPr>
              <a:spcAft>
                <a:spcPts val="600"/>
              </a:spcAft>
            </a:pP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Además, la</a:t>
            </a:r>
            <a:r>
              <a:rPr lang="es-AR" sz="2400" b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articulación</a:t>
            </a:r>
            <a:r>
              <a:rPr lang="es-AR" sz="2400" b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entre la Administración Central y las unidades académicas</a:t>
            </a:r>
            <a:r>
              <a:rPr lang="es-AR" sz="2400" b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es débil, especialmente con las más alejadas geográficamente. Esto resulta en una disparidad en la aplicación de sistemas y procedimientos y una sensación de "olvido o atraso" en las sedes más pequeñas.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5351929" y="502626"/>
            <a:ext cx="6840072" cy="832462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Campo problemático</a:t>
            </a:r>
            <a:b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Línea prioritaria </a:t>
            </a:r>
            <a:r>
              <a:rPr lang="es-AR" sz="2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“Administración general”</a:t>
            </a:r>
            <a:endParaRPr lang="es-AR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47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52063" y="1775665"/>
            <a:ext cx="1121484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No hay una planificación del mantenimiento, mejoras o desarrollo de la infraestructura edilicia, accesibilidad o seguridad. Tampoco se encuentra regularizada la documentación y escrituración de los terrenos y edificios. Los edificios, especialmente los más antiguos, requieren adaptaciones sustantivas para mejorar la accesibilidad física. Los medios de elevación vertical no tienen mantenimiento. El mantenimiento de los espacios es deficiente debido a la capacidad técnica del personal y horarios inadecuados, lo que lleva a la subcontratación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5351929" y="502626"/>
            <a:ext cx="6840072" cy="832462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Campo problemático</a:t>
            </a:r>
            <a:b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Línea prioritaria </a:t>
            </a:r>
            <a:r>
              <a:rPr lang="es-AR" sz="2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“Administración general”</a:t>
            </a:r>
            <a:endParaRPr lang="es-AR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52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52064" y="1975978"/>
            <a:ext cx="11214847" cy="2833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s-AR" sz="2800" dirty="0">
                <a:latin typeface="Roboto" panose="02000000000000000000" pitchFamily="2" charset="0"/>
                <a:ea typeface="Roboto" panose="02000000000000000000" pitchFamily="2" charset="0"/>
              </a:rPr>
              <a:t>La UNCo se enfrenta a una percepción generalizada de insuficiente asignación presupuestaria</a:t>
            </a:r>
            <a:r>
              <a:rPr lang="es-AR" sz="2800" b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s-AR" sz="2800" dirty="0">
                <a:latin typeface="Roboto" panose="02000000000000000000" pitchFamily="2" charset="0"/>
                <a:ea typeface="Roboto" panose="02000000000000000000" pitchFamily="2" charset="0"/>
              </a:rPr>
              <a:t>y una tensión sobre los criterios de distribución interna de los recursos. La gran proporción del presupuesto absorbida por gastos de personal (alrededor del 90%) limita severamente los fondos destinados a inversiones, mantenimiento e </a:t>
            </a:r>
            <a:r>
              <a:rPr lang="es-AR" sz="2800" dirty="0" smtClean="0">
                <a:latin typeface="Roboto" panose="02000000000000000000" pitchFamily="2" charset="0"/>
                <a:ea typeface="Roboto" panose="02000000000000000000" pitchFamily="2" charset="0"/>
              </a:rPr>
              <a:t>insumos. 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378825" y="502626"/>
            <a:ext cx="6813176" cy="832462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Campo problemático</a:t>
            </a:r>
            <a:b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Línea prioritaria </a:t>
            </a:r>
            <a:r>
              <a:rPr lang="es-AR" sz="2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“Económico-financiera”</a:t>
            </a:r>
            <a:endParaRPr lang="es-AR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78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6059488" y="502626"/>
            <a:ext cx="6132513" cy="832462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Campo problemático</a:t>
            </a:r>
            <a:b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Línea prioritaria </a:t>
            </a:r>
            <a:r>
              <a:rPr lang="es-AR" sz="2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“Bienestar”</a:t>
            </a:r>
            <a:endParaRPr lang="es-AR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01688" y="1606985"/>
            <a:ext cx="10515600" cy="3636712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600"/>
              </a:spcAft>
              <a:buNone/>
            </a:pPr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Hay una deficiente manejo de conflictos ante una tensión creciente en los vínculos interpersonales. En las relaciones laborales, la falta de normas claras y organización genera incertidumbres; entre estudiantes o con docentes, tampoco existe una regulación. La falta de mecanismos de respuesta a nivel institucional reproduce injusticias e inconductas. En el mismo sentido, el área de medicina laboral tiene un rol muy acotado a la verificación de certificaciones, pero podría ampliar su accionar con un enfoque en la contención y el bienestar laboral.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435" y="5930042"/>
            <a:ext cx="2199879" cy="92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1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2411</TotalTime>
  <Words>1029</Words>
  <Application>Microsoft Office PowerPoint</Application>
  <PresentationFormat>Panorámica</PresentationFormat>
  <Paragraphs>68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31" baseType="lpstr">
      <vt:lpstr>Arial</vt:lpstr>
      <vt:lpstr>Arial Narrow</vt:lpstr>
      <vt:lpstr>Calibri</vt:lpstr>
      <vt:lpstr>Calibri Light</vt:lpstr>
      <vt:lpstr>Roboto</vt:lpstr>
      <vt:lpstr>Roboto Black</vt:lpstr>
      <vt:lpstr>Roboto Light</vt:lpstr>
      <vt:lpstr>Roboto Medium</vt:lpstr>
      <vt:lpstr>Wingdings</vt:lpstr>
      <vt:lpstr>Tema de Office</vt:lpstr>
      <vt:lpstr>Presentación de PowerPoint</vt:lpstr>
      <vt:lpstr>Presentación de PowerPoint</vt:lpstr>
      <vt:lpstr>Presentación de PowerPoint</vt:lpstr>
      <vt:lpstr>Eje Gestión institucional</vt:lpstr>
      <vt:lpstr>¿Qué es?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Perspectivas transversales</vt:lpstr>
      <vt:lpstr>Presentación de PowerPoint</vt:lpstr>
      <vt:lpstr>Breakout room o Grupos pequeños desde un celular</vt:lpstr>
      <vt:lpstr>Padlet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Dra. Romina De Angelis</dc:creator>
  <cp:lastModifiedBy>Dra. Romina De Angelis</cp:lastModifiedBy>
  <cp:revision>106</cp:revision>
  <dcterms:created xsi:type="dcterms:W3CDTF">2025-05-27T10:50:45Z</dcterms:created>
  <dcterms:modified xsi:type="dcterms:W3CDTF">2025-12-12T11:54:11Z</dcterms:modified>
</cp:coreProperties>
</file>