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notesMasterIdLst>
    <p:notesMasterId r:id="rId20"/>
  </p:notesMasterIdLst>
  <p:sldIdLst>
    <p:sldId id="256" r:id="rId2"/>
    <p:sldId id="303" r:id="rId3"/>
    <p:sldId id="295" r:id="rId4"/>
    <p:sldId id="292" r:id="rId5"/>
    <p:sldId id="257" r:id="rId6"/>
    <p:sldId id="299" r:id="rId7"/>
    <p:sldId id="309" r:id="rId8"/>
    <p:sldId id="308" r:id="rId9"/>
    <p:sldId id="297" r:id="rId10"/>
    <p:sldId id="302" r:id="rId11"/>
    <p:sldId id="305" r:id="rId12"/>
    <p:sldId id="306" r:id="rId13"/>
    <p:sldId id="288" r:id="rId14"/>
    <p:sldId id="312" r:id="rId15"/>
    <p:sldId id="313" r:id="rId16"/>
    <p:sldId id="310" r:id="rId17"/>
    <p:sldId id="280" r:id="rId18"/>
    <p:sldId id="311" r:id="rId19"/>
  </p:sldIdLst>
  <p:sldSz cx="12192000" cy="6858000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17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72176"/>
    <a:srgbClr val="202945"/>
    <a:srgbClr val="0060A8"/>
    <a:srgbClr val="00AAA9"/>
    <a:srgbClr val="FF8B2D"/>
    <a:srgbClr val="00AAA7"/>
    <a:srgbClr val="00B2A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5588" autoAdjust="0"/>
    <p:restoredTop sz="94660"/>
  </p:normalViewPr>
  <p:slideViewPr>
    <p:cSldViewPr snapToGrid="0" showGuides="1">
      <p:cViewPr varScale="1">
        <p:scale>
          <a:sx n="71" d="100"/>
          <a:sy n="71" d="100"/>
        </p:scale>
        <p:origin x="186" y="60"/>
      </p:cViewPr>
      <p:guideLst>
        <p:guide orient="horz" pos="2137"/>
        <p:guide pos="3817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4" d="100"/>
          <a:sy n="54" d="100"/>
        </p:scale>
        <p:origin x="2820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DEBB1F-87E4-48C2-AF02-EFEEA1988AC7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AR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A4DD9-48C1-4FC8-8941-42E138C6BBE7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188981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457342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3073227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0462602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510343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174899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9025892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7967989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19415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69089711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0547791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AR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12136664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AR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AR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A9E78E-357F-4F90-9792-652C13A0796E}" type="datetimeFigureOut">
              <a:rPr lang="es-AR" smtClean="0"/>
              <a:t>2/12/2025</a:t>
            </a:fld>
            <a:endParaRPr lang="es-AR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AR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DCA2FC-BD88-4C35-B24D-0930E1D6C98D}" type="slidenum">
              <a:rPr lang="es-AR" smtClean="0"/>
              <a:t>‹Nº›</a:t>
            </a:fld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2745692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A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521" y="1561155"/>
            <a:ext cx="8682958" cy="366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2483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74676" y="1880533"/>
            <a:ext cx="11171003" cy="3798373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s-AR" sz="2400" dirty="0">
                <a:latin typeface="Roboto"/>
              </a:rPr>
              <a:t>Fortalecer la institucionalización de la función, acordando definiciones de la extensión y políticas generales y mejorando la gestión de la información.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sz="2400" dirty="0">
                <a:latin typeface="Roboto"/>
              </a:rPr>
              <a:t>Establecer mecanismos para garantizar que las actividades de extensión respondan efectivamente a las necesidades del territorio. 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sz="2400" dirty="0">
                <a:latin typeface="Roboto"/>
              </a:rPr>
              <a:t>Acordar la necesidad de establecer líneas prioritarias para la extensión que permitan medir y evaluar el impacto en el territorio.</a:t>
            </a:r>
          </a:p>
          <a:p>
            <a:pPr marL="457200" lvl="0" indent="-457200">
              <a:buFont typeface="+mj-lt"/>
              <a:buAutoNum type="arabicPeriod"/>
            </a:pPr>
            <a:r>
              <a:rPr lang="es-AR" sz="2400" dirty="0">
                <a:latin typeface="Roboto"/>
              </a:rPr>
              <a:t>Fomentar la participación de estudiantes y personas graduadas en los proyectos.</a:t>
            </a:r>
          </a:p>
          <a:p>
            <a:pPr marL="457200" indent="-457200">
              <a:buFont typeface="+mj-lt"/>
              <a:buAutoNum type="arabicPeriod"/>
            </a:pPr>
            <a:r>
              <a:rPr lang="es-AR" sz="2400" dirty="0">
                <a:latin typeface="Roboto"/>
              </a:rPr>
              <a:t>Actualizar la normativa de las diplomaturas de extensión.</a:t>
            </a:r>
            <a:endParaRPr lang="es-AR" sz="2400" dirty="0">
              <a:latin typeface="Roboto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4666129" y="502626"/>
            <a:ext cx="7525872" cy="895868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“Actividades de extensión”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83245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24308" y="2308375"/>
            <a:ext cx="11209104" cy="2168226"/>
          </a:xfrm>
        </p:spPr>
        <p:txBody>
          <a:bodyPr>
            <a:noAutofit/>
          </a:bodyPr>
          <a:lstStyle/>
          <a:p>
            <a:pPr marL="457200" lvl="0" indent="-457200">
              <a:buFont typeface="+mj-lt"/>
              <a:buAutoNum type="arabicPeriod"/>
            </a:pPr>
            <a:r>
              <a:rPr lang="es-AR" dirty="0">
                <a:latin typeface="Roboto"/>
              </a:rPr>
              <a:t>Definir políticas que promuevan la </a:t>
            </a:r>
            <a:r>
              <a:rPr lang="es-AR" dirty="0" err="1">
                <a:latin typeface="Roboto"/>
              </a:rPr>
              <a:t>curricularización</a:t>
            </a:r>
            <a:r>
              <a:rPr lang="es-AR" dirty="0">
                <a:latin typeface="Roboto"/>
              </a:rPr>
              <a:t> de las actividades de extensión.</a:t>
            </a:r>
          </a:p>
          <a:p>
            <a:pPr marL="457200" indent="-457200">
              <a:buFont typeface="+mj-lt"/>
              <a:buAutoNum type="arabicPeriod"/>
            </a:pPr>
            <a:r>
              <a:rPr lang="es-AR" dirty="0">
                <a:latin typeface="Roboto"/>
              </a:rPr>
              <a:t>Impulsar estrategias para aumentar el impacto de las actividades de extensión en la valoración de la carrera docente.</a:t>
            </a:r>
            <a:endParaRPr lang="es-MX" dirty="0">
              <a:latin typeface="Roboto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6059487" y="502626"/>
            <a:ext cx="6132513" cy="895868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“Curricularización”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4196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664649" y="2325359"/>
            <a:ext cx="11209104" cy="2134258"/>
          </a:xfrm>
        </p:spPr>
        <p:txBody>
          <a:bodyPr>
            <a:noAutofit/>
          </a:bodyPr>
          <a:lstStyle/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Promover </a:t>
            </a: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los elencos culturales, aumentar la participación y difusión de </a:t>
            </a: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actividades.</a:t>
            </a:r>
          </a:p>
          <a:p>
            <a:pPr marL="457200" lvl="0" indent="-457200">
              <a:lnSpc>
                <a:spcPct val="100000"/>
              </a:lnSpc>
              <a:spcBef>
                <a:spcPts val="6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Unificar </a:t>
            </a: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la reglamentación de los museos y los lineamentos generales que los atraviesan.</a:t>
            </a:r>
            <a:endParaRPr lang="es-MX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5" name="Título 1"/>
          <p:cNvSpPr txBox="1">
            <a:spLocks/>
          </p:cNvSpPr>
          <p:nvPr/>
        </p:nvSpPr>
        <p:spPr>
          <a:xfrm>
            <a:off x="7490011" y="502626"/>
            <a:ext cx="4701989" cy="895868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Línea prioritaria </a:t>
            </a:r>
            <a: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  <a:t>“Cultura”</a:t>
            </a:r>
            <a:br>
              <a:rPr lang="es-AR" sz="3200" dirty="0" smtClean="0">
                <a:solidFill>
                  <a:schemeClr val="bg1"/>
                </a:solidFill>
                <a:latin typeface="Roboto Light" panose="02000000000000000000" pitchFamily="2" charset="0"/>
                <a:ea typeface="Roboto Light" panose="02000000000000000000" pitchFamily="2" charset="0"/>
              </a:rPr>
            </a:b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Objetivos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913611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6817659" y="502626"/>
            <a:ext cx="5374342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Perspectivas transversales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3354" y="1102659"/>
            <a:ext cx="10105292" cy="4141038"/>
          </a:xfrm>
        </p:spPr>
        <p:txBody>
          <a:bodyPr>
            <a:noAutofit/>
          </a:bodyPr>
          <a:lstStyle/>
          <a:p>
            <a:pPr>
              <a:lnSpc>
                <a:spcPct val="25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Perspectivas transversales</a:t>
            </a:r>
          </a:p>
          <a:p>
            <a:pPr lvl="1">
              <a:lnSpc>
                <a:spcPct val="1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Ambiente</a:t>
            </a:r>
          </a:p>
          <a:p>
            <a:pPr lvl="1">
              <a:lnSpc>
                <a:spcPct val="1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Género</a:t>
            </a:r>
          </a:p>
          <a:p>
            <a:pPr lvl="1">
              <a:lnSpc>
                <a:spcPct val="1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Interculturalidad</a:t>
            </a:r>
          </a:p>
          <a:p>
            <a:pPr lvl="1">
              <a:lnSpc>
                <a:spcPct val="100000"/>
              </a:lnSpc>
              <a:buClr>
                <a:srgbClr val="FF8B2D"/>
              </a:buClr>
              <a:buSzPct val="125000"/>
              <a:buFont typeface="Wingdings" panose="05000000000000000000" pitchFamily="2" charset="2"/>
              <a:buChar char="v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Impacto tecnológico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41" y="5243697"/>
            <a:ext cx="3826973" cy="161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96684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Marcador de contenido 4"/>
          <p:cNvPicPr>
            <a:picLocks noGrp="1" noChangeAspect="1"/>
          </p:cNvPicPr>
          <p:nvPr>
            <p:ph idx="1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57755"/>
          <a:stretch/>
        </p:blipFill>
        <p:spPr>
          <a:xfrm>
            <a:off x="394669" y="3392487"/>
            <a:ext cx="7554489" cy="2881703"/>
          </a:xfrm>
        </p:spPr>
      </p:pic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613"/>
          <a:stretch/>
        </p:blipFill>
        <p:spPr>
          <a:xfrm>
            <a:off x="1111404" y="1537872"/>
            <a:ext cx="9896168" cy="1068705"/>
          </a:xfrm>
          <a:prstGeom prst="rect">
            <a:avLst/>
          </a:prstGeom>
        </p:spPr>
      </p:pic>
      <p:sp>
        <p:nvSpPr>
          <p:cNvPr id="7" name="Elipse 6"/>
          <p:cNvSpPr/>
          <p:nvPr/>
        </p:nvSpPr>
        <p:spPr>
          <a:xfrm>
            <a:off x="8619563" y="1537872"/>
            <a:ext cx="1613648" cy="165111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8" name="Elipse 7"/>
          <p:cNvSpPr/>
          <p:nvPr/>
        </p:nvSpPr>
        <p:spPr>
          <a:xfrm>
            <a:off x="6577558" y="3798346"/>
            <a:ext cx="1553568" cy="187093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Elipse 8"/>
          <p:cNvSpPr/>
          <p:nvPr/>
        </p:nvSpPr>
        <p:spPr>
          <a:xfrm>
            <a:off x="574055" y="3392487"/>
            <a:ext cx="1841900" cy="2431538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 abajo 10"/>
          <p:cNvSpPr/>
          <p:nvPr/>
        </p:nvSpPr>
        <p:spPr>
          <a:xfrm rot="3381012">
            <a:off x="9055469" y="3260080"/>
            <a:ext cx="753034" cy="199978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3" name="Título 1"/>
          <p:cNvSpPr txBox="1">
            <a:spLocks/>
          </p:cNvSpPr>
          <p:nvPr/>
        </p:nvSpPr>
        <p:spPr>
          <a:xfrm>
            <a:off x="4590005" y="436863"/>
            <a:ext cx="7601996" cy="600033"/>
          </a:xfrm>
          <a:prstGeom prst="rect">
            <a:avLst/>
          </a:prstGeom>
          <a:solidFill>
            <a:schemeClr val="bg1">
              <a:lumMod val="50000"/>
            </a:schemeClr>
          </a:solidFill>
        </p:spPr>
        <p:txBody>
          <a:bodyPr vert="horz" lIns="91440" tIns="45720" rIns="91440" bIns="45720" rtlCol="0" anchor="ctr">
            <a:normAutofit fontScale="9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Breakout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room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o 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Grupos pequeños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desde una </a:t>
            </a:r>
            <a:r>
              <a:rPr lang="es-AR" sz="3200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compu</a:t>
            </a:r>
            <a:endParaRPr lang="es-AR" sz="3200" dirty="0">
              <a:solidFill>
                <a:schemeClr val="bg1"/>
              </a:solidFill>
              <a:latin typeface="Arial Narrow" panose="020B0606020202030204" pitchFamily="34" charset="0"/>
              <a:ea typeface="Roboto Medium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9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90005" y="436863"/>
            <a:ext cx="7601996" cy="600033"/>
          </a:xfrm>
          <a:solidFill>
            <a:schemeClr val="bg1">
              <a:lumMod val="50000"/>
            </a:schemeClr>
          </a:solidFill>
        </p:spPr>
        <p:txBody>
          <a:bodyPr>
            <a:normAutofit fontScale="90000"/>
          </a:bodyPr>
          <a:lstStyle/>
          <a:p>
            <a:pPr algn="r">
              <a:lnSpc>
                <a:spcPct val="100000"/>
              </a:lnSpc>
            </a:pP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Breakout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i="1" dirty="0" err="1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room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o </a:t>
            </a:r>
            <a:r>
              <a:rPr lang="es-AR" sz="3200" i="1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Grupos pequeños </a:t>
            </a:r>
            <a:r>
              <a:rPr lang="es-AR" sz="3200" dirty="0" smtClean="0">
                <a:solidFill>
                  <a:schemeClr val="bg1"/>
                </a:solidFill>
                <a:latin typeface="Arial Narrow" panose="020B0606020202030204" pitchFamily="34" charset="0"/>
                <a:ea typeface="Roboto Medium" panose="02000000000000000000" pitchFamily="2" charset="0"/>
              </a:rPr>
              <a:t>desde un celular</a:t>
            </a:r>
            <a:endParaRPr lang="es-AR" sz="3200" dirty="0">
              <a:solidFill>
                <a:schemeClr val="bg1"/>
              </a:solidFill>
              <a:latin typeface="Arial Narrow" panose="020B0606020202030204" pitchFamily="34" charset="0"/>
              <a:ea typeface="Roboto Medium" panose="02000000000000000000" pitchFamily="2" charset="0"/>
            </a:endParaRPr>
          </a:p>
        </p:txBody>
      </p:sp>
      <p:pic>
        <p:nvPicPr>
          <p:cNvPr id="10" name="Marcador de contenido 9"/>
          <p:cNvPicPr>
            <a:picLocks noGrp="1" noChangeAspect="1"/>
          </p:cNvPicPr>
          <p:nvPr>
            <p:ph idx="1"/>
          </p:nvPr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63461"/>
          <a:stretch/>
        </p:blipFill>
        <p:spPr>
          <a:xfrm>
            <a:off x="7061830" y="3008349"/>
            <a:ext cx="4737316" cy="3519105"/>
          </a:xfrm>
        </p:spPr>
      </p:pic>
      <p:grpSp>
        <p:nvGrpSpPr>
          <p:cNvPr id="14" name="Grupo 13"/>
          <p:cNvGrpSpPr/>
          <p:nvPr/>
        </p:nvGrpSpPr>
        <p:grpSpPr>
          <a:xfrm>
            <a:off x="254310" y="1298962"/>
            <a:ext cx="6335478" cy="3530391"/>
            <a:chOff x="523875" y="857250"/>
            <a:chExt cx="10058960" cy="4642338"/>
          </a:xfrm>
        </p:grpSpPr>
        <p:pic>
          <p:nvPicPr>
            <p:cNvPr id="12" name="Imagen 11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-6"/>
            <a:stretch/>
          </p:blipFill>
          <p:spPr>
            <a:xfrm>
              <a:off x="523875" y="857250"/>
              <a:ext cx="10058960" cy="4642338"/>
            </a:xfrm>
            <a:prstGeom prst="rect">
              <a:avLst/>
            </a:prstGeom>
          </p:spPr>
        </p:pic>
        <p:sp>
          <p:nvSpPr>
            <p:cNvPr id="13" name="Rectángulo redondeado 12"/>
            <p:cNvSpPr/>
            <p:nvPr/>
          </p:nvSpPr>
          <p:spPr>
            <a:xfrm>
              <a:off x="8041341" y="1761565"/>
              <a:ext cx="1842247" cy="1701903"/>
            </a:xfrm>
            <a:prstGeom prst="round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AR"/>
            </a:p>
          </p:txBody>
        </p:sp>
      </p:grpSp>
      <p:sp>
        <p:nvSpPr>
          <p:cNvPr id="8" name="Elipse 7"/>
          <p:cNvSpPr/>
          <p:nvPr/>
        </p:nvSpPr>
        <p:spPr>
          <a:xfrm>
            <a:off x="8744688" y="5001066"/>
            <a:ext cx="1371600" cy="1264322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9" name="Elipse 8"/>
          <p:cNvSpPr/>
          <p:nvPr/>
        </p:nvSpPr>
        <p:spPr>
          <a:xfrm>
            <a:off x="6844083" y="2847454"/>
            <a:ext cx="2303896" cy="3004706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7" name="Elipse 6"/>
          <p:cNvSpPr/>
          <p:nvPr/>
        </p:nvSpPr>
        <p:spPr>
          <a:xfrm>
            <a:off x="387457" y="2340817"/>
            <a:ext cx="1088402" cy="1013274"/>
          </a:xfrm>
          <a:prstGeom prst="ellipse">
            <a:avLst/>
          </a:prstGeom>
          <a:noFill/>
          <a:ln w="7620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  <p:sp>
        <p:nvSpPr>
          <p:cNvPr id="11" name="Flecha abajo 10"/>
          <p:cNvSpPr/>
          <p:nvPr/>
        </p:nvSpPr>
        <p:spPr>
          <a:xfrm rot="16200000">
            <a:off x="5213380" y="4462097"/>
            <a:ext cx="753034" cy="1999783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2525989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695329" y="502626"/>
            <a:ext cx="2496672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err="1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Padlet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41" y="5243697"/>
            <a:ext cx="3826973" cy="1614303"/>
          </a:xfrm>
          <a:prstGeom prst="rect">
            <a:avLst/>
          </a:prstGeom>
        </p:spPr>
      </p:pic>
      <p:pic>
        <p:nvPicPr>
          <p:cNvPr id="6" name="Marcador de contenido 5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3819" y="1216819"/>
            <a:ext cx="4351338" cy="4351338"/>
          </a:xfrm>
        </p:spPr>
      </p:pic>
    </p:spTree>
    <p:extLst>
      <p:ext uri="{BB962C8B-B14F-4D97-AF65-F5344CB8AC3E}">
        <p14:creationId xmlns:p14="http://schemas.microsoft.com/office/powerpoint/2010/main" val="542127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41" y="5243697"/>
            <a:ext cx="3826973" cy="1614303"/>
          </a:xfrm>
          <a:prstGeom prst="rect">
            <a:avLst/>
          </a:prstGeom>
        </p:spPr>
      </p:pic>
      <p:graphicFrame>
        <p:nvGraphicFramePr>
          <p:cNvPr id="5" name="Marcador de contenido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0366017"/>
              </p:ext>
            </p:extLst>
          </p:nvPr>
        </p:nvGraphicFramePr>
        <p:xfrm>
          <a:off x="970412" y="1383322"/>
          <a:ext cx="9336452" cy="386037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97269"/>
                <a:gridCol w="6939183"/>
              </a:tblGrid>
              <a:tr h="772075">
                <a:tc>
                  <a:txBody>
                    <a:bodyPr/>
                    <a:lstStyle/>
                    <a:p>
                      <a:pPr algn="ctr"/>
                      <a:r>
                        <a:rPr lang="es-AR" sz="2400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FECHA</a:t>
                      </a:r>
                      <a:endParaRPr lang="es-AR" sz="24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solidFill>
                      <a:srgbClr val="FF8B2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s-AR" sz="2400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EJE</a:t>
                      </a:r>
                      <a:endParaRPr lang="es-AR" sz="24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>
                    <a:solidFill>
                      <a:srgbClr val="FF8B2D"/>
                    </a:solidFill>
                  </a:tcPr>
                </a:tc>
              </a:tr>
              <a:tr h="772075"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05/11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Funciones Investigación</a:t>
                      </a:r>
                      <a:r>
                        <a:rPr lang="es-AR" sz="2800" strike="sngStrike" baseline="0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 y transferencia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</a:tr>
              <a:tr h="772075"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18/11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Función Académica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</a:tr>
              <a:tr h="772075"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02/12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AR" sz="2800" strike="sngStrike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Función Extensión</a:t>
                      </a:r>
                      <a:endParaRPr lang="es-AR" sz="2800" strike="sngStrike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</a:tr>
              <a:tr h="772075">
                <a:tc>
                  <a:txBody>
                    <a:bodyPr/>
                    <a:lstStyle/>
                    <a:p>
                      <a:r>
                        <a:rPr lang="es-AR" sz="2800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15/12</a:t>
                      </a:r>
                      <a:endParaRPr lang="es-AR" sz="28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r>
                        <a:rPr lang="es-AR" sz="2800" dirty="0" smtClean="0">
                          <a:latin typeface="Roboto" panose="02000000000000000000" pitchFamily="2" charset="0"/>
                          <a:ea typeface="Roboto" panose="02000000000000000000" pitchFamily="2" charset="0"/>
                        </a:rPr>
                        <a:t>Gestión institucional</a:t>
                      </a:r>
                      <a:endParaRPr lang="es-AR" sz="2800" dirty="0">
                        <a:latin typeface="Roboto" panose="02000000000000000000" pitchFamily="2" charset="0"/>
                        <a:ea typeface="Roboto" panose="02000000000000000000" pitchFamily="2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  <p:sp>
        <p:nvSpPr>
          <p:cNvPr id="7" name="Título 1"/>
          <p:cNvSpPr txBox="1">
            <a:spLocks/>
          </p:cNvSpPr>
          <p:nvPr/>
        </p:nvSpPr>
        <p:spPr>
          <a:xfrm>
            <a:off x="7530353" y="502626"/>
            <a:ext cx="4661648" cy="607717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t">
            <a:no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tx1">
                    <a:lumMod val="85000"/>
                    <a:lumOff val="15000"/>
                  </a:schemeClr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pPr algn="ctr"/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Próximo encuentro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2" name="Elipse 1"/>
          <p:cNvSpPr/>
          <p:nvPr/>
        </p:nvSpPr>
        <p:spPr>
          <a:xfrm>
            <a:off x="295835" y="4386467"/>
            <a:ext cx="7879976" cy="978909"/>
          </a:xfrm>
          <a:prstGeom prst="ellipse">
            <a:avLst/>
          </a:prstGeom>
          <a:noFill/>
          <a:ln w="76200">
            <a:solidFill>
              <a:srgbClr val="E7217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AR"/>
          </a:p>
        </p:txBody>
      </p:sp>
    </p:spTree>
    <p:extLst>
      <p:ext uri="{BB962C8B-B14F-4D97-AF65-F5344CB8AC3E}">
        <p14:creationId xmlns:p14="http://schemas.microsoft.com/office/powerpoint/2010/main" val="353374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4521" y="1561155"/>
            <a:ext cx="8682958" cy="36626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161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0" y="522330"/>
            <a:ext cx="3926541" cy="600033"/>
          </a:xfrm>
          <a:prstGeom prst="rect">
            <a:avLst/>
          </a:prstGeom>
          <a:solidFill>
            <a:srgbClr val="FF8B2D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AR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Camino de trabajo</a:t>
            </a:r>
          </a:p>
        </p:txBody>
      </p:sp>
      <p:sp>
        <p:nvSpPr>
          <p:cNvPr id="7" name="CuadroTexto 6"/>
          <p:cNvSpPr txBox="1"/>
          <p:nvPr/>
        </p:nvSpPr>
        <p:spPr>
          <a:xfrm>
            <a:off x="582813" y="3593948"/>
            <a:ext cx="3487479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Acreditaciones de carreras</a:t>
            </a: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Plan de Desarrollo Institucional</a:t>
            </a:r>
          </a:p>
          <a:p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Encuestas </a:t>
            </a:r>
            <a:endParaRPr lang="es-AR" dirty="0" smtClean="0">
              <a:latin typeface="Roboto" panose="02000000000000000000" pitchFamily="2" charset="0"/>
              <a:ea typeface="Roboto" panose="02000000000000000000" pitchFamily="2" charset="0"/>
            </a:endParaRP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Autoevaluación Institucional</a:t>
            </a:r>
          </a:p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Evaluación externa</a:t>
            </a:r>
          </a:p>
        </p:txBody>
      </p:sp>
      <p:sp>
        <p:nvSpPr>
          <p:cNvPr id="8" name="CuadroTexto 7"/>
          <p:cNvSpPr txBox="1"/>
          <p:nvPr/>
        </p:nvSpPr>
        <p:spPr>
          <a:xfrm>
            <a:off x="8110381" y="3593948"/>
            <a:ext cx="34874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Estructura </a:t>
            </a: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y abordaje participativo similar al PDI</a:t>
            </a:r>
            <a:endParaRPr lang="es-AR" dirty="0" smtClean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9" name="CuadroTexto 8"/>
          <p:cNvSpPr txBox="1"/>
          <p:nvPr/>
        </p:nvSpPr>
        <p:spPr>
          <a:xfrm>
            <a:off x="4315749" y="3593948"/>
            <a:ext cx="3487478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Incorpora perspectivas transversales, entre otros elementos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0" name="Elipse 9"/>
          <p:cNvSpPr/>
          <p:nvPr/>
        </p:nvSpPr>
        <p:spPr>
          <a:xfrm>
            <a:off x="826775" y="5316945"/>
            <a:ext cx="2999553" cy="738554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Análisis de documentos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1" name="Elipse 10"/>
          <p:cNvSpPr/>
          <p:nvPr/>
        </p:nvSpPr>
        <p:spPr>
          <a:xfrm>
            <a:off x="4569735" y="4766870"/>
            <a:ext cx="3041204" cy="738554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Proyección de institucionalización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2" name="Elipse 11"/>
          <p:cNvSpPr/>
          <p:nvPr/>
        </p:nvSpPr>
        <p:spPr>
          <a:xfrm>
            <a:off x="8302670" y="4489871"/>
            <a:ext cx="2999553" cy="959898"/>
          </a:xfrm>
          <a:prstGeom prst="ellipse">
            <a:avLst/>
          </a:prstGeom>
          <a:solidFill>
            <a:srgbClr val="00AAA9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Preparación y articulación de debates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2" name="Pentágono 1"/>
          <p:cNvSpPr/>
          <p:nvPr/>
        </p:nvSpPr>
        <p:spPr>
          <a:xfrm>
            <a:off x="582814" y="1911767"/>
            <a:ext cx="3487478" cy="1436512"/>
          </a:xfrm>
          <a:prstGeom prst="homePlate">
            <a:avLst/>
          </a:prstGeom>
          <a:gradFill flip="none" rotWithShape="1">
            <a:gsLst>
              <a:gs pos="0">
                <a:srgbClr val="E72176">
                  <a:tint val="66000"/>
                  <a:satMod val="160000"/>
                </a:srgbClr>
              </a:gs>
              <a:gs pos="50000">
                <a:srgbClr val="E72176">
                  <a:tint val="44500"/>
                  <a:satMod val="160000"/>
                </a:srgbClr>
              </a:gs>
              <a:gs pos="100000">
                <a:srgbClr val="E72176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 smtClean="0">
                <a:latin typeface="Roboto" panose="02000000000000000000" pitchFamily="2" charset="0"/>
                <a:ea typeface="Roboto" panose="02000000000000000000" pitchFamily="2" charset="0"/>
              </a:rPr>
              <a:t>Diagnósticos</a:t>
            </a:r>
            <a:endParaRPr lang="es-AR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16" name="Pentágono 15"/>
          <p:cNvSpPr/>
          <p:nvPr/>
        </p:nvSpPr>
        <p:spPr>
          <a:xfrm>
            <a:off x="4346598" y="1907844"/>
            <a:ext cx="3487478" cy="1436512"/>
          </a:xfrm>
          <a:prstGeom prst="homePlate">
            <a:avLst/>
          </a:prstGeom>
          <a:gradFill flip="none" rotWithShape="1">
            <a:gsLst>
              <a:gs pos="0">
                <a:srgbClr val="E72176">
                  <a:tint val="66000"/>
                  <a:satMod val="160000"/>
                </a:srgbClr>
              </a:gs>
              <a:gs pos="50000">
                <a:srgbClr val="E72176">
                  <a:tint val="44500"/>
                  <a:satMod val="160000"/>
                </a:srgbClr>
              </a:gs>
              <a:gs pos="100000">
                <a:srgbClr val="E72176">
                  <a:tint val="23500"/>
                  <a:satMod val="160000"/>
                </a:srgbClr>
              </a:gs>
            </a:gsLst>
            <a:path path="circle">
              <a:fillToRect l="100000" b="100000"/>
            </a:path>
            <a:tileRect t="-100000" r="-10000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>
                <a:latin typeface="Roboto" panose="02000000000000000000" pitchFamily="2" charset="0"/>
                <a:ea typeface="Roboto" panose="02000000000000000000" pitchFamily="2" charset="0"/>
              </a:rPr>
              <a:t>Estatuto UNCo</a:t>
            </a:r>
          </a:p>
        </p:txBody>
      </p:sp>
      <p:sp>
        <p:nvSpPr>
          <p:cNvPr id="17" name="Pentágono 16"/>
          <p:cNvSpPr/>
          <p:nvPr/>
        </p:nvSpPr>
        <p:spPr>
          <a:xfrm>
            <a:off x="8110382" y="1907844"/>
            <a:ext cx="3487478" cy="1436512"/>
          </a:xfrm>
          <a:prstGeom prst="homePlate">
            <a:avLst/>
          </a:prstGeom>
          <a:solidFill>
            <a:srgbClr val="E7217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AR" sz="2400" dirty="0" smtClean="0">
                <a:latin typeface="Roboto" panose="02000000000000000000" pitchFamily="2" charset="0"/>
                <a:ea typeface="Roboto" panose="02000000000000000000" pitchFamily="2" charset="0"/>
              </a:rPr>
              <a:t>Plan estratégico</a:t>
            </a:r>
            <a:endParaRPr lang="es-AR" sz="2400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19507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1" grpId="0" animBg="1"/>
      <p:bldP spid="12" grpId="0" animBg="1"/>
      <p:bldP spid="16" grpId="0" animBg="1"/>
      <p:bldP spid="17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957807" y="1604805"/>
            <a:ext cx="10304927" cy="3547055"/>
          </a:xfrm>
        </p:spPr>
        <p:txBody>
          <a:bodyPr>
            <a:normAutofit/>
          </a:bodyPr>
          <a:lstStyle/>
          <a:p>
            <a:pPr marL="0" indent="6184900" algn="r">
              <a:lnSpc>
                <a:spcPct val="100000"/>
              </a:lnSpc>
              <a:spcBef>
                <a:spcPts val="0"/>
              </a:spcBef>
              <a:buNone/>
            </a:pPr>
            <a:endParaRPr lang="es-AR" b="1" dirty="0" smtClean="0">
              <a:solidFill>
                <a:srgbClr val="202945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Consensuar los objetivos como modo de respuesta a los problemas, con una implementación a 6 años.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Proponer acciones para cada objetivo.</a:t>
            </a:r>
          </a:p>
          <a:p>
            <a:pPr marL="514350" indent="-514350">
              <a:lnSpc>
                <a:spcPct val="100000"/>
              </a:lnSpc>
              <a:spcBef>
                <a:spcPts val="1200"/>
              </a:spcBef>
              <a:spcAft>
                <a:spcPts val="1200"/>
              </a:spcAft>
              <a:buAutoNum type="arabicPeriod"/>
            </a:pP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Reflexionar sobre las perspectivas transversales.</a:t>
            </a: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0" y="522330"/>
            <a:ext cx="6059488" cy="600033"/>
          </a:xfrm>
          <a:prstGeom prst="rect">
            <a:avLst/>
          </a:prstGeom>
          <a:solidFill>
            <a:srgbClr val="FF8B2D"/>
          </a:solidFill>
        </p:spPr>
        <p:txBody>
          <a:bodyPr vert="horz" lIns="91440" tIns="45720" rIns="91440" bIns="45720" rtlCol="0" anchor="b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Propuesta de </a:t>
            </a:r>
            <a:r>
              <a:rPr lang="es-AR" sz="3200" dirty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trabajo</a:t>
            </a:r>
          </a:p>
        </p:txBody>
      </p:sp>
    </p:spTree>
    <p:extLst>
      <p:ext uri="{BB962C8B-B14F-4D97-AF65-F5344CB8AC3E}">
        <p14:creationId xmlns:p14="http://schemas.microsoft.com/office/powerpoint/2010/main" val="35846071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" y="2893380"/>
            <a:ext cx="12191999" cy="998215"/>
          </a:xfrm>
        </p:spPr>
        <p:txBody>
          <a:bodyPr>
            <a:normAutofit/>
          </a:bodyPr>
          <a:lstStyle/>
          <a:p>
            <a:r>
              <a:rPr lang="es-A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Roboto Black" panose="02000000000000000000" pitchFamily="2" charset="0"/>
                <a:ea typeface="Roboto Black" panose="02000000000000000000" pitchFamily="2" charset="0"/>
              </a:rPr>
              <a:t>Eje Extensión</a:t>
            </a:r>
            <a:endParaRPr lang="es-AR" dirty="0">
              <a:solidFill>
                <a:schemeClr val="tx1">
                  <a:lumMod val="75000"/>
                  <a:lumOff val="25000"/>
                </a:schemeClr>
              </a:solidFill>
              <a:latin typeface="Roboto Black" panose="02000000000000000000" pitchFamily="2" charset="0"/>
              <a:ea typeface="Roboto Black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180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9722223" y="502626"/>
            <a:ext cx="2469777" cy="600033"/>
          </a:xfrm>
          <a:solidFill>
            <a:srgbClr val="00AAA9"/>
          </a:solidFill>
        </p:spPr>
        <p:txBody>
          <a:bodyPr>
            <a:normAutofit/>
          </a:bodyPr>
          <a:lstStyle/>
          <a:p>
            <a:pPr algn="ctr">
              <a:lnSpc>
                <a:spcPct val="100000"/>
              </a:lnSpc>
            </a:pPr>
            <a:r>
              <a:rPr lang="es-AR" sz="3200" dirty="0" smtClean="0">
                <a:solidFill>
                  <a:schemeClr val="bg1"/>
                </a:solidFill>
                <a:latin typeface="Roboto Medium" panose="02000000000000000000" pitchFamily="2" charset="0"/>
                <a:ea typeface="Roboto Medium" panose="02000000000000000000" pitchFamily="2" charset="0"/>
              </a:rPr>
              <a:t>¿Qué es?</a:t>
            </a:r>
            <a:endParaRPr lang="es-AR" sz="3200" dirty="0">
              <a:solidFill>
                <a:schemeClr val="bg1"/>
              </a:solidFill>
              <a:latin typeface="Roboto Medium" panose="02000000000000000000" pitchFamily="2" charset="0"/>
              <a:ea typeface="Roboto Medium" panose="02000000000000000000" pitchFamily="2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1043354" y="1738500"/>
            <a:ext cx="10105292" cy="3307976"/>
          </a:xfrm>
        </p:spPr>
        <p:txBody>
          <a:bodyPr>
            <a:noAutofit/>
          </a:bodyPr>
          <a:lstStyle/>
          <a:p>
            <a:pPr marL="0" indent="0">
              <a:lnSpc>
                <a:spcPct val="150000"/>
              </a:lnSpc>
              <a:buNone/>
            </a:pPr>
            <a:r>
              <a:rPr lang="es-AR" dirty="0">
                <a:latin typeface="Roboto" panose="02000000000000000000" pitchFamily="2" charset="0"/>
                <a:ea typeface="Roboto" panose="02000000000000000000" pitchFamily="2" charset="0"/>
              </a:rPr>
              <a:t>Articula la relación de la UNCo con la sociedad a través del diálogo de saberes, la curricularización de la extensión y el desarrollo cultural. Busca consolidar la función social de la universidad mediante prácticas transformadoras y de impacto </a:t>
            </a:r>
            <a:r>
              <a:rPr lang="es-AR" dirty="0" smtClean="0">
                <a:latin typeface="Roboto" panose="02000000000000000000" pitchFamily="2" charset="0"/>
                <a:ea typeface="Roboto" panose="02000000000000000000" pitchFamily="2" charset="0"/>
              </a:rPr>
              <a:t>territorial.</a:t>
            </a:r>
            <a:endParaRPr lang="es-AR" dirty="0"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41341" y="5243697"/>
            <a:ext cx="3826973" cy="161430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3705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3" y="1775665"/>
            <a:ext cx="1121484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La función de extensión busca afianzar el vínculo de la </a:t>
            </a:r>
            <a:r>
              <a:rPr lang="es-AR" sz="2600" dirty="0" err="1">
                <a:latin typeface="Roboto"/>
              </a:rPr>
              <a:t>UNCo</a:t>
            </a:r>
            <a:r>
              <a:rPr lang="es-AR" sz="2600" dirty="0">
                <a:latin typeface="Roboto"/>
              </a:rPr>
              <a:t> con la sociedad, pero su desarrollo está obstaculizado por la falta de un marco estratégico uniforme y el desafío de integrar estas actividades al núcleo académico.</a:t>
            </a:r>
          </a:p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El concepto de extensión es heterogéneo y varía significativamente entre las unidades académicas. Esta falta de una definición clara y la consiguiente indefinición de políticas y líneas prioritarias dificultan la gestión</a:t>
            </a:r>
            <a:r>
              <a:rPr lang="es-AR" sz="2600" dirty="0" smtClean="0">
                <a:latin typeface="Roboto"/>
              </a:rPr>
              <a:t>.</a:t>
            </a:r>
          </a:p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La gestión de la información es ineficiente, ya que solo los proyectos ordinarios se registran en el sistema Mocoví, quedando el resto las actividades sin registración o sistematización</a:t>
            </a:r>
            <a:r>
              <a:rPr lang="es-AR" sz="2600" dirty="0" smtClean="0">
                <a:latin typeface="Roboto"/>
              </a:rPr>
              <a:t>.</a:t>
            </a:r>
            <a:endParaRPr lang="es-AR" sz="2600" dirty="0">
              <a:latin typeface="Roboto"/>
            </a:endParaRP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693024" y="502626"/>
            <a:ext cx="7498977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“Actividades de extensión”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647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3" y="1775665"/>
            <a:ext cx="11214847" cy="42473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No se han implementado programas generales de formación específica en extensión para docentes</a:t>
            </a:r>
            <a:r>
              <a:rPr lang="es-AR" sz="2600" b="1" dirty="0">
                <a:latin typeface="Roboto"/>
              </a:rPr>
              <a:t>.</a:t>
            </a:r>
            <a:r>
              <a:rPr lang="es-AR" sz="2600" dirty="0">
                <a:latin typeface="Roboto"/>
              </a:rPr>
              <a:t> </a:t>
            </a:r>
          </a:p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En cuanto a la planificación de proyectos, se critica que las convocatorias a menudo responden a "gustos personales" y no a una demanda real del territorio. La mayoría de las actividades surgen por iniciativa individual o por demandas puntuales, existiendo una escasa articulación entre las iniciativas de las diferentes unidades académicas. </a:t>
            </a:r>
          </a:p>
          <a:p>
            <a:pPr>
              <a:spcAft>
                <a:spcPts val="600"/>
              </a:spcAft>
            </a:pPr>
            <a:r>
              <a:rPr lang="es-AR" sz="2600" dirty="0">
                <a:latin typeface="Roboto"/>
              </a:rPr>
              <a:t>Las diplomaturas de extensión requieren una actualización normativa urgente debido a la falta de regulación sobre honorarios y la ausencia de participación de docentes de la casa.</a:t>
            </a:r>
          </a:p>
        </p:txBody>
      </p:sp>
      <p:sp>
        <p:nvSpPr>
          <p:cNvPr id="6" name="Título 1"/>
          <p:cNvSpPr txBox="1">
            <a:spLocks/>
          </p:cNvSpPr>
          <p:nvPr/>
        </p:nvSpPr>
        <p:spPr>
          <a:xfrm>
            <a:off x="4666129" y="502626"/>
            <a:ext cx="7525872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“Actividades de extensión”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514747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ángulo 1"/>
          <p:cNvSpPr/>
          <p:nvPr/>
        </p:nvSpPr>
        <p:spPr>
          <a:xfrm>
            <a:off x="452064" y="2467363"/>
            <a:ext cx="11214847" cy="18502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AR" sz="2600" dirty="0">
                <a:latin typeface="Roboto"/>
              </a:rPr>
              <a:t>La </a:t>
            </a:r>
            <a:r>
              <a:rPr lang="es-AR" sz="2600" dirty="0" err="1">
                <a:latin typeface="Roboto"/>
              </a:rPr>
              <a:t>curricularización</a:t>
            </a:r>
            <a:r>
              <a:rPr lang="es-AR" sz="2600" dirty="0">
                <a:latin typeface="Roboto"/>
              </a:rPr>
              <a:t> de la extensión es un gran desafío. </a:t>
            </a:r>
            <a:endParaRPr lang="es-AR" sz="2600" dirty="0" smtClean="0">
              <a:latin typeface="Roboto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s-AR" sz="2600" dirty="0" smtClean="0">
                <a:latin typeface="Roboto"/>
              </a:rPr>
              <a:t>Aunque </a:t>
            </a:r>
            <a:r>
              <a:rPr lang="es-AR" sz="2600" dirty="0">
                <a:latin typeface="Roboto"/>
              </a:rPr>
              <a:t>hay experiencias dispersas (cátedras que implementan "prácticas socio-educativas"), no hay un marco normativo que incorpore la extensión como obligatoria en los planes de estudio</a:t>
            </a:r>
            <a:r>
              <a:rPr lang="es-AR" sz="2600" dirty="0" smtClean="0">
                <a:latin typeface="Roboto"/>
              </a:rPr>
              <a:t>.</a:t>
            </a:r>
            <a:endParaRPr lang="es-AR" sz="2600" dirty="0">
              <a:latin typeface="Roboto"/>
            </a:endParaRPr>
          </a:p>
        </p:txBody>
      </p:sp>
      <p:sp>
        <p:nvSpPr>
          <p:cNvPr id="4" name="Título 1"/>
          <p:cNvSpPr txBox="1">
            <a:spLocks/>
          </p:cNvSpPr>
          <p:nvPr/>
        </p:nvSpPr>
        <p:spPr>
          <a:xfrm>
            <a:off x="6059487" y="502626"/>
            <a:ext cx="6132513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“Curricularización”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577888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86000">
              <a:schemeClr val="bg1"/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 txBox="1">
            <a:spLocks/>
          </p:cNvSpPr>
          <p:nvPr/>
        </p:nvSpPr>
        <p:spPr>
          <a:xfrm>
            <a:off x="7530353" y="502626"/>
            <a:ext cx="4661648" cy="832462"/>
          </a:xfrm>
          <a:prstGeom prst="rect">
            <a:avLst/>
          </a:prstGeom>
          <a:solidFill>
            <a:srgbClr val="00AAA9"/>
          </a:solidFill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>
              <a:lnSpc>
                <a:spcPct val="100000"/>
              </a:lnSpc>
            </a:pP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Campo problemático</a:t>
            </a:r>
            <a:b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</a:br>
            <a:r>
              <a:rPr lang="es-AR" sz="2800" b="1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Línea prioritaria </a:t>
            </a:r>
            <a:r>
              <a:rPr lang="es-AR" sz="2800" dirty="0" smtClean="0">
                <a:solidFill>
                  <a:schemeClr val="bg1"/>
                </a:solidFill>
                <a:latin typeface="Roboto" panose="02000000000000000000" pitchFamily="2" charset="0"/>
                <a:ea typeface="Roboto" panose="02000000000000000000" pitchFamily="2" charset="0"/>
              </a:rPr>
              <a:t>“Cultura”</a:t>
            </a:r>
            <a:endParaRPr lang="es-AR" sz="2800" dirty="0">
              <a:solidFill>
                <a:schemeClr val="bg1"/>
              </a:solidFill>
              <a:latin typeface="Roboto" panose="02000000000000000000" pitchFamily="2" charset="0"/>
              <a:ea typeface="Roboto" panose="02000000000000000000" pitchFamily="2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801688" y="1970004"/>
            <a:ext cx="10515600" cy="363671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s-AR" sz="2600" dirty="0">
                <a:latin typeface="Roboto"/>
              </a:rPr>
              <a:t>Aunque la </a:t>
            </a:r>
            <a:r>
              <a:rPr lang="es-AR" sz="2600" dirty="0" err="1">
                <a:latin typeface="Roboto"/>
              </a:rPr>
              <a:t>UNCo</a:t>
            </a:r>
            <a:r>
              <a:rPr lang="es-AR" sz="2600" dirty="0">
                <a:latin typeface="Roboto"/>
              </a:rPr>
              <a:t> tiene un compromiso estatutario con el desarrollo cultural, la infraestructura, el presupuesto y personal aplicados no son suficientes. Las actividades del área de Cultura tiene una oferta de elencos culturales en las sedes limitada por falta de presupuesto y créditos docentes. Los museos de la </a:t>
            </a:r>
            <a:r>
              <a:rPr lang="es-AR" sz="2600" dirty="0" err="1">
                <a:latin typeface="Roboto"/>
              </a:rPr>
              <a:t>UNCo</a:t>
            </a:r>
            <a:r>
              <a:rPr lang="es-AR" sz="2600" dirty="0">
                <a:latin typeface="Roboto"/>
              </a:rPr>
              <a:t>, por su parte, no tienen reglamentación clara y ni dirección académica.</a:t>
            </a:r>
          </a:p>
          <a:p>
            <a:pPr marL="0" indent="0">
              <a:buNone/>
            </a:pPr>
            <a:r>
              <a:rPr lang="es-AR" sz="2600" dirty="0">
                <a:latin typeface="Roboto"/>
              </a:rPr>
              <a:t>Hay escasa coordinación en el uso de recursos y la difusión de las actividades. La falta de financiamiento específico para la función es una limitación constante.</a:t>
            </a:r>
          </a:p>
        </p:txBody>
      </p:sp>
    </p:spTree>
    <p:extLst>
      <p:ext uri="{BB962C8B-B14F-4D97-AF65-F5344CB8AC3E}">
        <p14:creationId xmlns:p14="http://schemas.microsoft.com/office/powerpoint/2010/main" val="1820417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2145</TotalTime>
  <Words>671</Words>
  <Application>Microsoft Office PowerPoint</Application>
  <PresentationFormat>Panorámica</PresentationFormat>
  <Paragraphs>68</Paragraphs>
  <Slides>18</Slides>
  <Notes>0</Notes>
  <HiddenSlides>3</HiddenSlides>
  <MMClips>0</MMClips>
  <ScaleCrop>false</ScaleCrop>
  <HeadingPairs>
    <vt:vector size="6" baseType="variant">
      <vt:variant>
        <vt:lpstr>Fuentes usadas</vt:lpstr>
      </vt:variant>
      <vt:variant>
        <vt:i4>9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18</vt:i4>
      </vt:variant>
    </vt:vector>
  </HeadingPairs>
  <TitlesOfParts>
    <vt:vector size="28" baseType="lpstr">
      <vt:lpstr>Arial</vt:lpstr>
      <vt:lpstr>Arial Narrow</vt:lpstr>
      <vt:lpstr>Calibri</vt:lpstr>
      <vt:lpstr>Calibri Light</vt:lpstr>
      <vt:lpstr>Roboto</vt:lpstr>
      <vt:lpstr>Roboto Black</vt:lpstr>
      <vt:lpstr>Roboto Light</vt:lpstr>
      <vt:lpstr>Roboto Medium</vt:lpstr>
      <vt:lpstr>Wingdings</vt:lpstr>
      <vt:lpstr>Tema de Office</vt:lpstr>
      <vt:lpstr>Presentación de PowerPoint</vt:lpstr>
      <vt:lpstr>Presentación de PowerPoint</vt:lpstr>
      <vt:lpstr>Presentación de PowerPoint</vt:lpstr>
      <vt:lpstr>Eje Extensión</vt:lpstr>
      <vt:lpstr>¿Qué es?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Perspectivas transversales</vt:lpstr>
      <vt:lpstr>Presentación de PowerPoint</vt:lpstr>
      <vt:lpstr>Breakout room o Grupos pequeños desde un celular</vt:lpstr>
      <vt:lpstr>Padlet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Dra. Romina De Angelis</dc:creator>
  <cp:lastModifiedBy>Dra. Romina De Angelis</cp:lastModifiedBy>
  <cp:revision>93</cp:revision>
  <dcterms:created xsi:type="dcterms:W3CDTF">2025-05-27T10:50:45Z</dcterms:created>
  <dcterms:modified xsi:type="dcterms:W3CDTF">2025-12-02T15:38:28Z</dcterms:modified>
</cp:coreProperties>
</file>