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20"/>
  </p:notesMasterIdLst>
  <p:sldIdLst>
    <p:sldId id="256" r:id="rId2"/>
    <p:sldId id="303" r:id="rId3"/>
    <p:sldId id="295" r:id="rId4"/>
    <p:sldId id="292" r:id="rId5"/>
    <p:sldId id="257" r:id="rId6"/>
    <p:sldId id="299" r:id="rId7"/>
    <p:sldId id="308" r:id="rId8"/>
    <p:sldId id="297" r:id="rId9"/>
    <p:sldId id="298" r:id="rId10"/>
    <p:sldId id="307" r:id="rId11"/>
    <p:sldId id="302" r:id="rId12"/>
    <p:sldId id="305" r:id="rId13"/>
    <p:sldId id="306" r:id="rId14"/>
    <p:sldId id="288" r:id="rId15"/>
    <p:sldId id="310" r:id="rId16"/>
    <p:sldId id="311" r:id="rId17"/>
    <p:sldId id="309" r:id="rId18"/>
    <p:sldId id="280" r:id="rId19"/>
  </p:sldIdLst>
  <p:sldSz cx="12192000" cy="6858000"/>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17"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72176"/>
    <a:srgbClr val="202945"/>
    <a:srgbClr val="0060A8"/>
    <a:srgbClr val="00AAA9"/>
    <a:srgbClr val="FF8B2D"/>
    <a:srgbClr val="00AAA7"/>
    <a:srgbClr val="00B2A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897" autoAdjust="0"/>
    <p:restoredTop sz="94660"/>
  </p:normalViewPr>
  <p:slideViewPr>
    <p:cSldViewPr snapToGrid="0" showGuides="1">
      <p:cViewPr varScale="1">
        <p:scale>
          <a:sx n="71" d="100"/>
          <a:sy n="71" d="100"/>
        </p:scale>
        <p:origin x="456" y="60"/>
      </p:cViewPr>
      <p:guideLst>
        <p:guide orient="horz" pos="2137"/>
        <p:guide pos="3817"/>
      </p:guideLst>
    </p:cSldViewPr>
  </p:slideViewPr>
  <p:notesTextViewPr>
    <p:cViewPr>
      <p:scale>
        <a:sx n="1" d="1"/>
        <a:sy n="1" d="1"/>
      </p:scale>
      <p:origin x="0" y="0"/>
    </p:cViewPr>
  </p:notesTextViewPr>
  <p:notesViewPr>
    <p:cSldViewPr snapToGrid="0" showGuides="1">
      <p:cViewPr varScale="1">
        <p:scale>
          <a:sx n="54" d="100"/>
          <a:sy n="54" d="100"/>
        </p:scale>
        <p:origin x="2820"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AR"/>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BDEBB1F-87E4-48C2-AF02-EFEEA1988AC7}" type="datetimeFigureOut">
              <a:rPr lang="es-AR" smtClean="0"/>
              <a:t>18/11/2025</a:t>
            </a:fld>
            <a:endParaRPr lang="es-AR"/>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AR"/>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AR"/>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D1A4DD9-48C1-4FC8-8941-42E138C6BBE7}" type="slidenum">
              <a:rPr lang="es-AR" smtClean="0"/>
              <a:t>‹Nº›</a:t>
            </a:fld>
            <a:endParaRPr lang="es-AR"/>
          </a:p>
        </p:txBody>
      </p:sp>
    </p:spTree>
    <p:extLst>
      <p:ext uri="{BB962C8B-B14F-4D97-AF65-F5344CB8AC3E}">
        <p14:creationId xmlns:p14="http://schemas.microsoft.com/office/powerpoint/2010/main" val="11889819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A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AR"/>
          </a:p>
        </p:txBody>
      </p:sp>
      <p:sp>
        <p:nvSpPr>
          <p:cNvPr id="4" name="Marcador de fecha 3"/>
          <p:cNvSpPr>
            <a:spLocks noGrp="1"/>
          </p:cNvSpPr>
          <p:nvPr>
            <p:ph type="dt" sz="half" idx="10"/>
          </p:nvPr>
        </p:nvSpPr>
        <p:spPr/>
        <p:txBody>
          <a:bodyPr/>
          <a:lstStyle/>
          <a:p>
            <a:fld id="{25A9E78E-357F-4F90-9792-652C13A0796E}" type="datetimeFigureOut">
              <a:rPr lang="es-AR" smtClean="0"/>
              <a:t>18/11/2025</a:t>
            </a:fld>
            <a:endParaRPr lang="es-AR"/>
          </a:p>
        </p:txBody>
      </p:sp>
      <p:sp>
        <p:nvSpPr>
          <p:cNvPr id="5" name="Marcador de pie de página 4"/>
          <p:cNvSpPr>
            <a:spLocks noGrp="1"/>
          </p:cNvSpPr>
          <p:nvPr>
            <p:ph type="ftr" sz="quarter" idx="11"/>
          </p:nvPr>
        </p:nvSpPr>
        <p:spPr/>
        <p:txBody>
          <a:bodyPr/>
          <a:lstStyle/>
          <a:p>
            <a:endParaRPr lang="es-AR"/>
          </a:p>
        </p:txBody>
      </p:sp>
      <p:sp>
        <p:nvSpPr>
          <p:cNvPr id="6" name="Marcador de número de diapositiva 5"/>
          <p:cNvSpPr>
            <a:spLocks noGrp="1"/>
          </p:cNvSpPr>
          <p:nvPr>
            <p:ph type="sldNum" sz="quarter" idx="12"/>
          </p:nvPr>
        </p:nvSpPr>
        <p:spPr/>
        <p:txBody>
          <a:bodyPr/>
          <a:lstStyle/>
          <a:p>
            <a:fld id="{09DCA2FC-BD88-4C35-B24D-0930E1D6C98D}" type="slidenum">
              <a:rPr lang="es-AR" smtClean="0"/>
              <a:t>‹Nº›</a:t>
            </a:fld>
            <a:endParaRPr lang="es-AR"/>
          </a:p>
        </p:txBody>
      </p:sp>
    </p:spTree>
    <p:extLst>
      <p:ext uri="{BB962C8B-B14F-4D97-AF65-F5344CB8AC3E}">
        <p14:creationId xmlns:p14="http://schemas.microsoft.com/office/powerpoint/2010/main" val="14573426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AR"/>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Marcador de fecha 3"/>
          <p:cNvSpPr>
            <a:spLocks noGrp="1"/>
          </p:cNvSpPr>
          <p:nvPr>
            <p:ph type="dt" sz="half" idx="10"/>
          </p:nvPr>
        </p:nvSpPr>
        <p:spPr/>
        <p:txBody>
          <a:bodyPr/>
          <a:lstStyle/>
          <a:p>
            <a:fld id="{25A9E78E-357F-4F90-9792-652C13A0796E}" type="datetimeFigureOut">
              <a:rPr lang="es-AR" smtClean="0"/>
              <a:t>18/11/2025</a:t>
            </a:fld>
            <a:endParaRPr lang="es-AR"/>
          </a:p>
        </p:txBody>
      </p:sp>
      <p:sp>
        <p:nvSpPr>
          <p:cNvPr id="5" name="Marcador de pie de página 4"/>
          <p:cNvSpPr>
            <a:spLocks noGrp="1"/>
          </p:cNvSpPr>
          <p:nvPr>
            <p:ph type="ftr" sz="quarter" idx="11"/>
          </p:nvPr>
        </p:nvSpPr>
        <p:spPr/>
        <p:txBody>
          <a:bodyPr/>
          <a:lstStyle/>
          <a:p>
            <a:endParaRPr lang="es-AR"/>
          </a:p>
        </p:txBody>
      </p:sp>
      <p:sp>
        <p:nvSpPr>
          <p:cNvPr id="6" name="Marcador de número de diapositiva 5"/>
          <p:cNvSpPr>
            <a:spLocks noGrp="1"/>
          </p:cNvSpPr>
          <p:nvPr>
            <p:ph type="sldNum" sz="quarter" idx="12"/>
          </p:nvPr>
        </p:nvSpPr>
        <p:spPr/>
        <p:txBody>
          <a:bodyPr/>
          <a:lstStyle/>
          <a:p>
            <a:fld id="{09DCA2FC-BD88-4C35-B24D-0930E1D6C98D}" type="slidenum">
              <a:rPr lang="es-AR" smtClean="0"/>
              <a:t>‹Nº›</a:t>
            </a:fld>
            <a:endParaRPr lang="es-AR"/>
          </a:p>
        </p:txBody>
      </p:sp>
    </p:spTree>
    <p:extLst>
      <p:ext uri="{BB962C8B-B14F-4D97-AF65-F5344CB8AC3E}">
        <p14:creationId xmlns:p14="http://schemas.microsoft.com/office/powerpoint/2010/main" val="7307322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AR"/>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Marcador de fecha 3"/>
          <p:cNvSpPr>
            <a:spLocks noGrp="1"/>
          </p:cNvSpPr>
          <p:nvPr>
            <p:ph type="dt" sz="half" idx="10"/>
          </p:nvPr>
        </p:nvSpPr>
        <p:spPr/>
        <p:txBody>
          <a:bodyPr/>
          <a:lstStyle/>
          <a:p>
            <a:fld id="{25A9E78E-357F-4F90-9792-652C13A0796E}" type="datetimeFigureOut">
              <a:rPr lang="es-AR" smtClean="0"/>
              <a:t>18/11/2025</a:t>
            </a:fld>
            <a:endParaRPr lang="es-AR"/>
          </a:p>
        </p:txBody>
      </p:sp>
      <p:sp>
        <p:nvSpPr>
          <p:cNvPr id="5" name="Marcador de pie de página 4"/>
          <p:cNvSpPr>
            <a:spLocks noGrp="1"/>
          </p:cNvSpPr>
          <p:nvPr>
            <p:ph type="ftr" sz="quarter" idx="11"/>
          </p:nvPr>
        </p:nvSpPr>
        <p:spPr/>
        <p:txBody>
          <a:bodyPr/>
          <a:lstStyle/>
          <a:p>
            <a:endParaRPr lang="es-AR"/>
          </a:p>
        </p:txBody>
      </p:sp>
      <p:sp>
        <p:nvSpPr>
          <p:cNvPr id="6" name="Marcador de número de diapositiva 5"/>
          <p:cNvSpPr>
            <a:spLocks noGrp="1"/>
          </p:cNvSpPr>
          <p:nvPr>
            <p:ph type="sldNum" sz="quarter" idx="12"/>
          </p:nvPr>
        </p:nvSpPr>
        <p:spPr/>
        <p:txBody>
          <a:bodyPr/>
          <a:lstStyle/>
          <a:p>
            <a:fld id="{09DCA2FC-BD88-4C35-B24D-0930E1D6C98D}" type="slidenum">
              <a:rPr lang="es-AR" smtClean="0"/>
              <a:t>‹Nº›</a:t>
            </a:fld>
            <a:endParaRPr lang="es-AR"/>
          </a:p>
        </p:txBody>
      </p:sp>
    </p:spTree>
    <p:extLst>
      <p:ext uri="{BB962C8B-B14F-4D97-AF65-F5344CB8AC3E}">
        <p14:creationId xmlns:p14="http://schemas.microsoft.com/office/powerpoint/2010/main" val="2046260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AR"/>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Marcador de fecha 3"/>
          <p:cNvSpPr>
            <a:spLocks noGrp="1"/>
          </p:cNvSpPr>
          <p:nvPr>
            <p:ph type="dt" sz="half" idx="10"/>
          </p:nvPr>
        </p:nvSpPr>
        <p:spPr/>
        <p:txBody>
          <a:bodyPr/>
          <a:lstStyle/>
          <a:p>
            <a:fld id="{25A9E78E-357F-4F90-9792-652C13A0796E}" type="datetimeFigureOut">
              <a:rPr lang="es-AR" smtClean="0"/>
              <a:t>18/11/2025</a:t>
            </a:fld>
            <a:endParaRPr lang="es-AR"/>
          </a:p>
        </p:txBody>
      </p:sp>
      <p:sp>
        <p:nvSpPr>
          <p:cNvPr id="5" name="Marcador de pie de página 4"/>
          <p:cNvSpPr>
            <a:spLocks noGrp="1"/>
          </p:cNvSpPr>
          <p:nvPr>
            <p:ph type="ftr" sz="quarter" idx="11"/>
          </p:nvPr>
        </p:nvSpPr>
        <p:spPr/>
        <p:txBody>
          <a:bodyPr/>
          <a:lstStyle/>
          <a:p>
            <a:endParaRPr lang="es-AR"/>
          </a:p>
        </p:txBody>
      </p:sp>
      <p:sp>
        <p:nvSpPr>
          <p:cNvPr id="6" name="Marcador de número de diapositiva 5"/>
          <p:cNvSpPr>
            <a:spLocks noGrp="1"/>
          </p:cNvSpPr>
          <p:nvPr>
            <p:ph type="sldNum" sz="quarter" idx="12"/>
          </p:nvPr>
        </p:nvSpPr>
        <p:spPr/>
        <p:txBody>
          <a:bodyPr/>
          <a:lstStyle/>
          <a:p>
            <a:fld id="{09DCA2FC-BD88-4C35-B24D-0930E1D6C98D}" type="slidenum">
              <a:rPr lang="es-AR" smtClean="0"/>
              <a:t>‹Nº›</a:t>
            </a:fld>
            <a:endParaRPr lang="es-AR"/>
          </a:p>
        </p:txBody>
      </p:sp>
    </p:spTree>
    <p:extLst>
      <p:ext uri="{BB962C8B-B14F-4D97-AF65-F5344CB8AC3E}">
        <p14:creationId xmlns:p14="http://schemas.microsoft.com/office/powerpoint/2010/main" val="32510343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AR"/>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25A9E78E-357F-4F90-9792-652C13A0796E}" type="datetimeFigureOut">
              <a:rPr lang="es-AR" smtClean="0"/>
              <a:t>18/11/2025</a:t>
            </a:fld>
            <a:endParaRPr lang="es-AR"/>
          </a:p>
        </p:txBody>
      </p:sp>
      <p:sp>
        <p:nvSpPr>
          <p:cNvPr id="5" name="Marcador de pie de página 4"/>
          <p:cNvSpPr>
            <a:spLocks noGrp="1"/>
          </p:cNvSpPr>
          <p:nvPr>
            <p:ph type="ftr" sz="quarter" idx="11"/>
          </p:nvPr>
        </p:nvSpPr>
        <p:spPr/>
        <p:txBody>
          <a:bodyPr/>
          <a:lstStyle/>
          <a:p>
            <a:endParaRPr lang="es-AR"/>
          </a:p>
        </p:txBody>
      </p:sp>
      <p:sp>
        <p:nvSpPr>
          <p:cNvPr id="6" name="Marcador de número de diapositiva 5"/>
          <p:cNvSpPr>
            <a:spLocks noGrp="1"/>
          </p:cNvSpPr>
          <p:nvPr>
            <p:ph type="sldNum" sz="quarter" idx="12"/>
          </p:nvPr>
        </p:nvSpPr>
        <p:spPr/>
        <p:txBody>
          <a:bodyPr/>
          <a:lstStyle/>
          <a:p>
            <a:fld id="{09DCA2FC-BD88-4C35-B24D-0930E1D6C98D}" type="slidenum">
              <a:rPr lang="es-AR" smtClean="0"/>
              <a:t>‹Nº›</a:t>
            </a:fld>
            <a:endParaRPr lang="es-AR"/>
          </a:p>
        </p:txBody>
      </p:sp>
    </p:spTree>
    <p:extLst>
      <p:ext uri="{BB962C8B-B14F-4D97-AF65-F5344CB8AC3E}">
        <p14:creationId xmlns:p14="http://schemas.microsoft.com/office/powerpoint/2010/main" val="3517489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AR"/>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5" name="Marcador de fecha 4"/>
          <p:cNvSpPr>
            <a:spLocks noGrp="1"/>
          </p:cNvSpPr>
          <p:nvPr>
            <p:ph type="dt" sz="half" idx="10"/>
          </p:nvPr>
        </p:nvSpPr>
        <p:spPr/>
        <p:txBody>
          <a:bodyPr/>
          <a:lstStyle/>
          <a:p>
            <a:fld id="{25A9E78E-357F-4F90-9792-652C13A0796E}" type="datetimeFigureOut">
              <a:rPr lang="es-AR" smtClean="0"/>
              <a:t>18/11/2025</a:t>
            </a:fld>
            <a:endParaRPr lang="es-AR"/>
          </a:p>
        </p:txBody>
      </p:sp>
      <p:sp>
        <p:nvSpPr>
          <p:cNvPr id="6" name="Marcador de pie de página 5"/>
          <p:cNvSpPr>
            <a:spLocks noGrp="1"/>
          </p:cNvSpPr>
          <p:nvPr>
            <p:ph type="ftr" sz="quarter" idx="11"/>
          </p:nvPr>
        </p:nvSpPr>
        <p:spPr/>
        <p:txBody>
          <a:bodyPr/>
          <a:lstStyle/>
          <a:p>
            <a:endParaRPr lang="es-AR"/>
          </a:p>
        </p:txBody>
      </p:sp>
      <p:sp>
        <p:nvSpPr>
          <p:cNvPr id="7" name="Marcador de número de diapositiva 6"/>
          <p:cNvSpPr>
            <a:spLocks noGrp="1"/>
          </p:cNvSpPr>
          <p:nvPr>
            <p:ph type="sldNum" sz="quarter" idx="12"/>
          </p:nvPr>
        </p:nvSpPr>
        <p:spPr/>
        <p:txBody>
          <a:bodyPr/>
          <a:lstStyle/>
          <a:p>
            <a:fld id="{09DCA2FC-BD88-4C35-B24D-0930E1D6C98D}" type="slidenum">
              <a:rPr lang="es-AR" smtClean="0"/>
              <a:t>‹Nº›</a:t>
            </a:fld>
            <a:endParaRPr lang="es-AR"/>
          </a:p>
        </p:txBody>
      </p:sp>
    </p:spTree>
    <p:extLst>
      <p:ext uri="{BB962C8B-B14F-4D97-AF65-F5344CB8AC3E}">
        <p14:creationId xmlns:p14="http://schemas.microsoft.com/office/powerpoint/2010/main" val="39025892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AR"/>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7" name="Marcador de fecha 6"/>
          <p:cNvSpPr>
            <a:spLocks noGrp="1"/>
          </p:cNvSpPr>
          <p:nvPr>
            <p:ph type="dt" sz="half" idx="10"/>
          </p:nvPr>
        </p:nvSpPr>
        <p:spPr/>
        <p:txBody>
          <a:bodyPr/>
          <a:lstStyle/>
          <a:p>
            <a:fld id="{25A9E78E-357F-4F90-9792-652C13A0796E}" type="datetimeFigureOut">
              <a:rPr lang="es-AR" smtClean="0"/>
              <a:t>18/11/2025</a:t>
            </a:fld>
            <a:endParaRPr lang="es-AR"/>
          </a:p>
        </p:txBody>
      </p:sp>
      <p:sp>
        <p:nvSpPr>
          <p:cNvPr id="8" name="Marcador de pie de página 7"/>
          <p:cNvSpPr>
            <a:spLocks noGrp="1"/>
          </p:cNvSpPr>
          <p:nvPr>
            <p:ph type="ftr" sz="quarter" idx="11"/>
          </p:nvPr>
        </p:nvSpPr>
        <p:spPr/>
        <p:txBody>
          <a:bodyPr/>
          <a:lstStyle/>
          <a:p>
            <a:endParaRPr lang="es-AR"/>
          </a:p>
        </p:txBody>
      </p:sp>
      <p:sp>
        <p:nvSpPr>
          <p:cNvPr id="9" name="Marcador de número de diapositiva 8"/>
          <p:cNvSpPr>
            <a:spLocks noGrp="1"/>
          </p:cNvSpPr>
          <p:nvPr>
            <p:ph type="sldNum" sz="quarter" idx="12"/>
          </p:nvPr>
        </p:nvSpPr>
        <p:spPr/>
        <p:txBody>
          <a:bodyPr/>
          <a:lstStyle/>
          <a:p>
            <a:fld id="{09DCA2FC-BD88-4C35-B24D-0930E1D6C98D}" type="slidenum">
              <a:rPr lang="es-AR" smtClean="0"/>
              <a:t>‹Nº›</a:t>
            </a:fld>
            <a:endParaRPr lang="es-AR"/>
          </a:p>
        </p:txBody>
      </p:sp>
    </p:spTree>
    <p:extLst>
      <p:ext uri="{BB962C8B-B14F-4D97-AF65-F5344CB8AC3E}">
        <p14:creationId xmlns:p14="http://schemas.microsoft.com/office/powerpoint/2010/main" val="7967989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AR"/>
          </a:p>
        </p:txBody>
      </p:sp>
      <p:sp>
        <p:nvSpPr>
          <p:cNvPr id="3" name="Marcador de fecha 2"/>
          <p:cNvSpPr>
            <a:spLocks noGrp="1"/>
          </p:cNvSpPr>
          <p:nvPr>
            <p:ph type="dt" sz="half" idx="10"/>
          </p:nvPr>
        </p:nvSpPr>
        <p:spPr/>
        <p:txBody>
          <a:bodyPr/>
          <a:lstStyle/>
          <a:p>
            <a:fld id="{25A9E78E-357F-4F90-9792-652C13A0796E}" type="datetimeFigureOut">
              <a:rPr lang="es-AR" smtClean="0"/>
              <a:t>18/11/2025</a:t>
            </a:fld>
            <a:endParaRPr lang="es-AR"/>
          </a:p>
        </p:txBody>
      </p:sp>
      <p:sp>
        <p:nvSpPr>
          <p:cNvPr id="4" name="Marcador de pie de página 3"/>
          <p:cNvSpPr>
            <a:spLocks noGrp="1"/>
          </p:cNvSpPr>
          <p:nvPr>
            <p:ph type="ftr" sz="quarter" idx="11"/>
          </p:nvPr>
        </p:nvSpPr>
        <p:spPr/>
        <p:txBody>
          <a:bodyPr/>
          <a:lstStyle/>
          <a:p>
            <a:endParaRPr lang="es-AR"/>
          </a:p>
        </p:txBody>
      </p:sp>
      <p:sp>
        <p:nvSpPr>
          <p:cNvPr id="5" name="Marcador de número de diapositiva 4"/>
          <p:cNvSpPr>
            <a:spLocks noGrp="1"/>
          </p:cNvSpPr>
          <p:nvPr>
            <p:ph type="sldNum" sz="quarter" idx="12"/>
          </p:nvPr>
        </p:nvSpPr>
        <p:spPr/>
        <p:txBody>
          <a:bodyPr/>
          <a:lstStyle/>
          <a:p>
            <a:fld id="{09DCA2FC-BD88-4C35-B24D-0930E1D6C98D}" type="slidenum">
              <a:rPr lang="es-AR" smtClean="0"/>
              <a:t>‹Nº›</a:t>
            </a:fld>
            <a:endParaRPr lang="es-AR"/>
          </a:p>
        </p:txBody>
      </p:sp>
    </p:spTree>
    <p:extLst>
      <p:ext uri="{BB962C8B-B14F-4D97-AF65-F5344CB8AC3E}">
        <p14:creationId xmlns:p14="http://schemas.microsoft.com/office/powerpoint/2010/main" val="3219415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25A9E78E-357F-4F90-9792-652C13A0796E}" type="datetimeFigureOut">
              <a:rPr lang="es-AR" smtClean="0"/>
              <a:t>18/11/2025</a:t>
            </a:fld>
            <a:endParaRPr lang="es-AR"/>
          </a:p>
        </p:txBody>
      </p:sp>
      <p:sp>
        <p:nvSpPr>
          <p:cNvPr id="3" name="Marcador de pie de página 2"/>
          <p:cNvSpPr>
            <a:spLocks noGrp="1"/>
          </p:cNvSpPr>
          <p:nvPr>
            <p:ph type="ftr" sz="quarter" idx="11"/>
          </p:nvPr>
        </p:nvSpPr>
        <p:spPr/>
        <p:txBody>
          <a:bodyPr/>
          <a:lstStyle/>
          <a:p>
            <a:endParaRPr lang="es-AR"/>
          </a:p>
        </p:txBody>
      </p:sp>
      <p:sp>
        <p:nvSpPr>
          <p:cNvPr id="4" name="Marcador de número de diapositiva 3"/>
          <p:cNvSpPr>
            <a:spLocks noGrp="1"/>
          </p:cNvSpPr>
          <p:nvPr>
            <p:ph type="sldNum" sz="quarter" idx="12"/>
          </p:nvPr>
        </p:nvSpPr>
        <p:spPr/>
        <p:txBody>
          <a:bodyPr/>
          <a:lstStyle/>
          <a:p>
            <a:fld id="{09DCA2FC-BD88-4C35-B24D-0930E1D6C98D}" type="slidenum">
              <a:rPr lang="es-AR" smtClean="0"/>
              <a:t>‹Nº›</a:t>
            </a:fld>
            <a:endParaRPr lang="es-AR"/>
          </a:p>
        </p:txBody>
      </p:sp>
    </p:spTree>
    <p:extLst>
      <p:ext uri="{BB962C8B-B14F-4D97-AF65-F5344CB8AC3E}">
        <p14:creationId xmlns:p14="http://schemas.microsoft.com/office/powerpoint/2010/main" val="26908971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AR"/>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25A9E78E-357F-4F90-9792-652C13A0796E}" type="datetimeFigureOut">
              <a:rPr lang="es-AR" smtClean="0"/>
              <a:t>18/11/2025</a:t>
            </a:fld>
            <a:endParaRPr lang="es-AR"/>
          </a:p>
        </p:txBody>
      </p:sp>
      <p:sp>
        <p:nvSpPr>
          <p:cNvPr id="6" name="Marcador de pie de página 5"/>
          <p:cNvSpPr>
            <a:spLocks noGrp="1"/>
          </p:cNvSpPr>
          <p:nvPr>
            <p:ph type="ftr" sz="quarter" idx="11"/>
          </p:nvPr>
        </p:nvSpPr>
        <p:spPr/>
        <p:txBody>
          <a:bodyPr/>
          <a:lstStyle/>
          <a:p>
            <a:endParaRPr lang="es-AR"/>
          </a:p>
        </p:txBody>
      </p:sp>
      <p:sp>
        <p:nvSpPr>
          <p:cNvPr id="7" name="Marcador de número de diapositiva 6"/>
          <p:cNvSpPr>
            <a:spLocks noGrp="1"/>
          </p:cNvSpPr>
          <p:nvPr>
            <p:ph type="sldNum" sz="quarter" idx="12"/>
          </p:nvPr>
        </p:nvSpPr>
        <p:spPr/>
        <p:txBody>
          <a:bodyPr/>
          <a:lstStyle/>
          <a:p>
            <a:fld id="{09DCA2FC-BD88-4C35-B24D-0930E1D6C98D}" type="slidenum">
              <a:rPr lang="es-AR" smtClean="0"/>
              <a:t>‹Nº›</a:t>
            </a:fld>
            <a:endParaRPr lang="es-AR"/>
          </a:p>
        </p:txBody>
      </p:sp>
    </p:spTree>
    <p:extLst>
      <p:ext uri="{BB962C8B-B14F-4D97-AF65-F5344CB8AC3E}">
        <p14:creationId xmlns:p14="http://schemas.microsoft.com/office/powerpoint/2010/main" val="10547791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AR"/>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AR"/>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25A9E78E-357F-4F90-9792-652C13A0796E}" type="datetimeFigureOut">
              <a:rPr lang="es-AR" smtClean="0"/>
              <a:t>18/11/2025</a:t>
            </a:fld>
            <a:endParaRPr lang="es-AR"/>
          </a:p>
        </p:txBody>
      </p:sp>
      <p:sp>
        <p:nvSpPr>
          <p:cNvPr id="6" name="Marcador de pie de página 5"/>
          <p:cNvSpPr>
            <a:spLocks noGrp="1"/>
          </p:cNvSpPr>
          <p:nvPr>
            <p:ph type="ftr" sz="quarter" idx="11"/>
          </p:nvPr>
        </p:nvSpPr>
        <p:spPr/>
        <p:txBody>
          <a:bodyPr/>
          <a:lstStyle/>
          <a:p>
            <a:endParaRPr lang="es-AR"/>
          </a:p>
        </p:txBody>
      </p:sp>
      <p:sp>
        <p:nvSpPr>
          <p:cNvPr id="7" name="Marcador de número de diapositiva 6"/>
          <p:cNvSpPr>
            <a:spLocks noGrp="1"/>
          </p:cNvSpPr>
          <p:nvPr>
            <p:ph type="sldNum" sz="quarter" idx="12"/>
          </p:nvPr>
        </p:nvSpPr>
        <p:spPr/>
        <p:txBody>
          <a:bodyPr/>
          <a:lstStyle/>
          <a:p>
            <a:fld id="{09DCA2FC-BD88-4C35-B24D-0930E1D6C98D}" type="slidenum">
              <a:rPr lang="es-AR" smtClean="0"/>
              <a:t>‹Nº›</a:t>
            </a:fld>
            <a:endParaRPr lang="es-AR"/>
          </a:p>
        </p:txBody>
      </p:sp>
    </p:spTree>
    <p:extLst>
      <p:ext uri="{BB962C8B-B14F-4D97-AF65-F5344CB8AC3E}">
        <p14:creationId xmlns:p14="http://schemas.microsoft.com/office/powerpoint/2010/main" val="12136664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AR"/>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A9E78E-357F-4F90-9792-652C13A0796E}" type="datetimeFigureOut">
              <a:rPr lang="es-AR" smtClean="0"/>
              <a:t>18/11/2025</a:t>
            </a:fld>
            <a:endParaRPr lang="es-AR"/>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AR"/>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DCA2FC-BD88-4C35-B24D-0930E1D6C98D}" type="slidenum">
              <a:rPr lang="es-AR" smtClean="0"/>
              <a:t>‹Nº›</a:t>
            </a:fld>
            <a:endParaRPr lang="es-AR"/>
          </a:p>
        </p:txBody>
      </p:sp>
    </p:spTree>
    <p:extLst>
      <p:ext uri="{BB962C8B-B14F-4D97-AF65-F5344CB8AC3E}">
        <p14:creationId xmlns:p14="http://schemas.microsoft.com/office/powerpoint/2010/main" val="3274569259"/>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9000" b="-9000"/>
          </a:stretch>
        </a:blipFill>
        <a:effectLst/>
      </p:bgPr>
    </p:bg>
    <p:spTree>
      <p:nvGrpSpPr>
        <p:cNvPr id="1" name=""/>
        <p:cNvGrpSpPr/>
        <p:nvPr/>
      </p:nvGrpSpPr>
      <p:grpSpPr>
        <a:xfrm>
          <a:off x="0" y="0"/>
          <a:ext cx="0" cy="0"/>
          <a:chOff x="0" y="0"/>
          <a:chExt cx="0" cy="0"/>
        </a:xfrm>
      </p:grpSpPr>
      <p:pic>
        <p:nvPicPr>
          <p:cNvPr id="4" name="Imagen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54521" y="1561155"/>
            <a:ext cx="8682958" cy="3662666"/>
          </a:xfrm>
          <a:prstGeom prst="rect">
            <a:avLst/>
          </a:prstGeom>
        </p:spPr>
      </p:pic>
    </p:spTree>
    <p:extLst>
      <p:ext uri="{BB962C8B-B14F-4D97-AF65-F5344CB8AC3E}">
        <p14:creationId xmlns:p14="http://schemas.microsoft.com/office/powerpoint/2010/main" val="5912483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86000">
              <a:schemeClr val="bg1"/>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97540" y="2055860"/>
            <a:ext cx="11317287" cy="4049106"/>
          </a:xfrm>
        </p:spPr>
        <p:txBody>
          <a:bodyPr>
            <a:noAutofit/>
          </a:bodyPr>
          <a:lstStyle/>
          <a:p>
            <a:pPr marL="0" indent="0">
              <a:buNone/>
            </a:pPr>
            <a:r>
              <a:rPr lang="es-AR" sz="2400" dirty="0" smtClean="0">
                <a:latin typeface="Roboto" panose="02000000000000000000" pitchFamily="2" charset="0"/>
                <a:ea typeface="Roboto" panose="02000000000000000000" pitchFamily="2" charset="0"/>
              </a:rPr>
              <a:t>La </a:t>
            </a:r>
            <a:r>
              <a:rPr lang="es-AR" sz="2400" dirty="0">
                <a:latin typeface="Roboto" panose="02000000000000000000" pitchFamily="2" charset="0"/>
                <a:ea typeface="Roboto" panose="02000000000000000000" pitchFamily="2" charset="0"/>
              </a:rPr>
              <a:t>UNCo se encuentra ante el desafío de regular y desarrollar la oferta de educación a distancia (</a:t>
            </a:r>
            <a:r>
              <a:rPr lang="es-AR" sz="2400" dirty="0" err="1">
                <a:latin typeface="Roboto" panose="02000000000000000000" pitchFamily="2" charset="0"/>
                <a:ea typeface="Roboto" panose="02000000000000000000" pitchFamily="2" charset="0"/>
              </a:rPr>
              <a:t>EaD</a:t>
            </a:r>
            <a:r>
              <a:rPr lang="es-AR" sz="2400" dirty="0">
                <a:latin typeface="Roboto" panose="02000000000000000000" pitchFamily="2" charset="0"/>
                <a:ea typeface="Roboto" panose="02000000000000000000" pitchFamily="2" charset="0"/>
              </a:rPr>
              <a:t>) y mediada por tecnologías. Persiste una confusión</a:t>
            </a:r>
            <a:r>
              <a:rPr lang="es-AR" sz="2400" b="1" dirty="0">
                <a:latin typeface="Roboto" panose="02000000000000000000" pitchFamily="2" charset="0"/>
                <a:ea typeface="Roboto" panose="02000000000000000000" pitchFamily="2" charset="0"/>
              </a:rPr>
              <a:t> </a:t>
            </a:r>
            <a:r>
              <a:rPr lang="es-AR" sz="2400" dirty="0">
                <a:latin typeface="Roboto" panose="02000000000000000000" pitchFamily="2" charset="0"/>
                <a:ea typeface="Roboto" panose="02000000000000000000" pitchFamily="2" charset="0"/>
              </a:rPr>
              <a:t>conceptual entre la enseñanza remota (impuesta por la pandemia) y la </a:t>
            </a:r>
            <a:r>
              <a:rPr lang="es-AR" sz="2400" dirty="0" err="1">
                <a:latin typeface="Roboto" panose="02000000000000000000" pitchFamily="2" charset="0"/>
                <a:ea typeface="Roboto" panose="02000000000000000000" pitchFamily="2" charset="0"/>
              </a:rPr>
              <a:t>EaD</a:t>
            </a:r>
            <a:r>
              <a:rPr lang="es-AR" sz="2400" dirty="0">
                <a:latin typeface="Roboto" panose="02000000000000000000" pitchFamily="2" charset="0"/>
                <a:ea typeface="Roboto" panose="02000000000000000000" pitchFamily="2" charset="0"/>
              </a:rPr>
              <a:t> estructurada, y la oferta necesita ser mejorada en términos de diseño de materiales, formación docente específica, y la conectividad</a:t>
            </a:r>
            <a:r>
              <a:rPr lang="es-AR" sz="2400" b="1" dirty="0">
                <a:latin typeface="Roboto" panose="02000000000000000000" pitchFamily="2" charset="0"/>
                <a:ea typeface="Roboto" panose="02000000000000000000" pitchFamily="2" charset="0"/>
              </a:rPr>
              <a:t> </a:t>
            </a:r>
            <a:r>
              <a:rPr lang="es-AR" sz="2400" dirty="0">
                <a:latin typeface="Roboto" panose="02000000000000000000" pitchFamily="2" charset="0"/>
                <a:ea typeface="Roboto" panose="02000000000000000000" pitchFamily="2" charset="0"/>
              </a:rPr>
              <a:t>estable que es un obstáculo relevante en la región.</a:t>
            </a:r>
          </a:p>
          <a:p>
            <a:pPr marL="0" indent="0">
              <a:buNone/>
            </a:pPr>
            <a:r>
              <a:rPr lang="es-AR" sz="2400" dirty="0">
                <a:latin typeface="Roboto" panose="02000000000000000000" pitchFamily="2" charset="0"/>
                <a:ea typeface="Roboto" panose="02000000000000000000" pitchFamily="2" charset="0"/>
              </a:rPr>
              <a:t>Finalmente, las bibliotecas enfrentan el problema de un acervo</a:t>
            </a:r>
            <a:r>
              <a:rPr lang="es-AR" sz="2400" b="1" dirty="0">
                <a:latin typeface="Roboto" panose="02000000000000000000" pitchFamily="2" charset="0"/>
                <a:ea typeface="Roboto" panose="02000000000000000000" pitchFamily="2" charset="0"/>
              </a:rPr>
              <a:t> </a:t>
            </a:r>
            <a:r>
              <a:rPr lang="es-AR" sz="2400" dirty="0">
                <a:latin typeface="Roboto" panose="02000000000000000000" pitchFamily="2" charset="0"/>
                <a:ea typeface="Roboto" panose="02000000000000000000" pitchFamily="2" charset="0"/>
              </a:rPr>
              <a:t>bibliográfico desactualizado (con antigüedad de hasta 20 años en áreas como ciencias exactas) y la falta de planificación en la compra de material. Se observa una gestión interna desigual en el Sistema de Bibliotecas (SISBUNC), con un uso heterogéneo del software </a:t>
            </a:r>
            <a:r>
              <a:rPr lang="es-AR" sz="2400" dirty="0" err="1">
                <a:latin typeface="Roboto" panose="02000000000000000000" pitchFamily="2" charset="0"/>
                <a:ea typeface="Roboto" panose="02000000000000000000" pitchFamily="2" charset="0"/>
              </a:rPr>
              <a:t>Koha</a:t>
            </a:r>
            <a:r>
              <a:rPr lang="es-AR" sz="2400" dirty="0">
                <a:latin typeface="Roboto" panose="02000000000000000000" pitchFamily="2" charset="0"/>
                <a:ea typeface="Roboto" panose="02000000000000000000" pitchFamily="2" charset="0"/>
              </a:rPr>
              <a:t> y la ausencia de un catálogo colectivo unificado.</a:t>
            </a:r>
          </a:p>
        </p:txBody>
      </p:sp>
      <p:sp>
        <p:nvSpPr>
          <p:cNvPr id="5" name="Título 1"/>
          <p:cNvSpPr txBox="1">
            <a:spLocks/>
          </p:cNvSpPr>
          <p:nvPr/>
        </p:nvSpPr>
        <p:spPr>
          <a:xfrm>
            <a:off x="6059487" y="502626"/>
            <a:ext cx="6132513" cy="832462"/>
          </a:xfrm>
          <a:prstGeom prst="rect">
            <a:avLst/>
          </a:prstGeom>
          <a:solidFill>
            <a:srgbClr val="00AAA9"/>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lnSpc>
                <a:spcPct val="100000"/>
              </a:lnSpc>
            </a:pPr>
            <a:r>
              <a:rPr lang="es-AR" sz="2800" dirty="0" smtClean="0">
                <a:solidFill>
                  <a:schemeClr val="bg1"/>
                </a:solidFill>
                <a:latin typeface="Roboto Medium" panose="02000000000000000000" pitchFamily="2" charset="0"/>
                <a:ea typeface="Roboto Medium" panose="02000000000000000000" pitchFamily="2" charset="0"/>
              </a:rPr>
              <a:t>Campo problemático</a:t>
            </a:r>
            <a:br>
              <a:rPr lang="es-AR" sz="2800" dirty="0" smtClean="0">
                <a:solidFill>
                  <a:schemeClr val="bg1"/>
                </a:solidFill>
                <a:latin typeface="Roboto Medium" panose="02000000000000000000" pitchFamily="2" charset="0"/>
                <a:ea typeface="Roboto Medium" panose="02000000000000000000" pitchFamily="2" charset="0"/>
              </a:rPr>
            </a:br>
            <a:r>
              <a:rPr lang="es-AR" sz="2800" dirty="0" smtClean="0">
                <a:solidFill>
                  <a:schemeClr val="bg1"/>
                </a:solidFill>
                <a:latin typeface="Roboto Medium" panose="02000000000000000000" pitchFamily="2" charset="0"/>
                <a:ea typeface="Roboto Medium" panose="02000000000000000000" pitchFamily="2" charset="0"/>
              </a:rPr>
              <a:t>Línea prioritaria </a:t>
            </a:r>
            <a:r>
              <a:rPr lang="es-AR" sz="2800" dirty="0" smtClean="0">
                <a:solidFill>
                  <a:schemeClr val="bg1"/>
                </a:solidFill>
                <a:latin typeface="Roboto Light" panose="02000000000000000000" pitchFamily="2" charset="0"/>
                <a:ea typeface="Roboto Light" panose="02000000000000000000" pitchFamily="2" charset="0"/>
              </a:rPr>
              <a:t>“Oferta académica”</a:t>
            </a:r>
            <a:endParaRPr lang="es-AR" sz="2800" dirty="0">
              <a:solidFill>
                <a:schemeClr val="bg1"/>
              </a:solidFill>
              <a:latin typeface="Roboto Light" panose="02000000000000000000" pitchFamily="2" charset="0"/>
              <a:ea typeface="Roboto Light" panose="02000000000000000000" pitchFamily="2" charset="0"/>
            </a:endParaRPr>
          </a:p>
        </p:txBody>
      </p:sp>
    </p:spTree>
    <p:extLst>
      <p:ext uri="{BB962C8B-B14F-4D97-AF65-F5344CB8AC3E}">
        <p14:creationId xmlns:p14="http://schemas.microsoft.com/office/powerpoint/2010/main" val="23972716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0">
  <p:cSld>
    <p:bg>
      <p:bgPr>
        <a:gradFill>
          <a:gsLst>
            <a:gs pos="86000">
              <a:schemeClr val="bg1"/>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3039035" y="502626"/>
            <a:ext cx="9152966" cy="895868"/>
          </a:xfrm>
          <a:solidFill>
            <a:srgbClr val="00AAA9"/>
          </a:solidFill>
        </p:spPr>
        <p:txBody>
          <a:bodyPr>
            <a:normAutofit fontScale="90000"/>
          </a:bodyPr>
          <a:lstStyle/>
          <a:p>
            <a:pPr algn="r">
              <a:lnSpc>
                <a:spcPct val="100000"/>
              </a:lnSpc>
            </a:pPr>
            <a:r>
              <a:rPr lang="es-AR" sz="3200" dirty="0" smtClean="0">
                <a:solidFill>
                  <a:schemeClr val="bg1"/>
                </a:solidFill>
                <a:latin typeface="Roboto Medium" panose="02000000000000000000" pitchFamily="2" charset="0"/>
                <a:ea typeface="Roboto Medium" panose="02000000000000000000" pitchFamily="2" charset="0"/>
              </a:rPr>
              <a:t>Línea prioritaria </a:t>
            </a:r>
            <a:r>
              <a:rPr lang="es-AR" sz="3200" dirty="0" smtClean="0">
                <a:solidFill>
                  <a:schemeClr val="bg1"/>
                </a:solidFill>
                <a:latin typeface="Roboto Light" panose="02000000000000000000" pitchFamily="2" charset="0"/>
                <a:ea typeface="Roboto Light" panose="02000000000000000000" pitchFamily="2" charset="0"/>
              </a:rPr>
              <a:t>“Trayectorias académicas”</a:t>
            </a:r>
            <a:br>
              <a:rPr lang="es-AR" sz="3200" dirty="0" smtClean="0">
                <a:solidFill>
                  <a:schemeClr val="bg1"/>
                </a:solidFill>
                <a:latin typeface="Roboto Light" panose="02000000000000000000" pitchFamily="2" charset="0"/>
                <a:ea typeface="Roboto Light" panose="02000000000000000000" pitchFamily="2" charset="0"/>
              </a:rPr>
            </a:br>
            <a:r>
              <a:rPr lang="es-AR" sz="3200" dirty="0" smtClean="0">
                <a:solidFill>
                  <a:schemeClr val="bg1"/>
                </a:solidFill>
                <a:latin typeface="Roboto Medium" panose="02000000000000000000" pitchFamily="2" charset="0"/>
                <a:ea typeface="Roboto Medium" panose="02000000000000000000" pitchFamily="2" charset="0"/>
              </a:rPr>
              <a:t>Objetivos</a:t>
            </a:r>
            <a:endParaRPr lang="es-AR" sz="3200" dirty="0">
              <a:solidFill>
                <a:schemeClr val="bg1"/>
              </a:solidFill>
              <a:latin typeface="Roboto Medium" panose="02000000000000000000" pitchFamily="2" charset="0"/>
              <a:ea typeface="Roboto Medium" panose="02000000000000000000" pitchFamily="2" charset="0"/>
            </a:endParaRPr>
          </a:p>
        </p:txBody>
      </p:sp>
      <p:sp>
        <p:nvSpPr>
          <p:cNvPr id="3" name="Marcador de contenido 2"/>
          <p:cNvSpPr>
            <a:spLocks noGrp="1"/>
          </p:cNvSpPr>
          <p:nvPr>
            <p:ph idx="1"/>
          </p:nvPr>
        </p:nvSpPr>
        <p:spPr>
          <a:xfrm>
            <a:off x="805844" y="1872972"/>
            <a:ext cx="10507288" cy="4003393"/>
          </a:xfrm>
        </p:spPr>
        <p:txBody>
          <a:bodyPr>
            <a:noAutofit/>
          </a:bodyPr>
          <a:lstStyle/>
          <a:p>
            <a:pPr marL="0" indent="0">
              <a:lnSpc>
                <a:spcPct val="100000"/>
              </a:lnSpc>
              <a:spcAft>
                <a:spcPts val="600"/>
              </a:spcAft>
              <a:buNone/>
            </a:pPr>
            <a:r>
              <a:rPr lang="es-MX" sz="2400" dirty="0" smtClean="0">
                <a:latin typeface="Roboto" panose="02000000000000000000" pitchFamily="2" charset="0"/>
                <a:ea typeface="Roboto" panose="02000000000000000000" pitchFamily="2" charset="0"/>
              </a:rPr>
              <a:t>1</a:t>
            </a:r>
            <a:r>
              <a:rPr lang="es-MX" sz="2400" dirty="0">
                <a:latin typeface="Roboto" panose="02000000000000000000" pitchFamily="2" charset="0"/>
                <a:ea typeface="Roboto" panose="02000000000000000000" pitchFamily="2" charset="0"/>
              </a:rPr>
              <a:t>. Diseñar un plan integral de acompañamiento a las trayectorias académicas como marco conceptual y operativo. </a:t>
            </a:r>
          </a:p>
          <a:p>
            <a:pPr marL="0" indent="0">
              <a:lnSpc>
                <a:spcPct val="100000"/>
              </a:lnSpc>
              <a:spcAft>
                <a:spcPts val="600"/>
              </a:spcAft>
              <a:buNone/>
            </a:pPr>
            <a:r>
              <a:rPr lang="es-MX" sz="2400" dirty="0">
                <a:latin typeface="Roboto" panose="02000000000000000000" pitchFamily="2" charset="0"/>
                <a:ea typeface="Roboto" panose="02000000000000000000" pitchFamily="2" charset="0"/>
              </a:rPr>
              <a:t>2. Conformar áreas y equipos de acompañamiento a las trayectorias académicas. Articular roles y responsabilidades. </a:t>
            </a:r>
          </a:p>
          <a:p>
            <a:pPr marL="0" indent="0">
              <a:lnSpc>
                <a:spcPct val="100000"/>
              </a:lnSpc>
              <a:spcAft>
                <a:spcPts val="600"/>
              </a:spcAft>
              <a:buNone/>
            </a:pPr>
            <a:r>
              <a:rPr lang="es-MX" sz="2400" dirty="0">
                <a:latin typeface="Roboto" panose="02000000000000000000" pitchFamily="2" charset="0"/>
                <a:ea typeface="Roboto" panose="02000000000000000000" pitchFamily="2" charset="0"/>
              </a:rPr>
              <a:t>3. Implementar estrategias de apoyo académico en el ingreso, permanencia y egreso. </a:t>
            </a:r>
          </a:p>
          <a:p>
            <a:pPr marL="0" indent="0">
              <a:buNone/>
            </a:pPr>
            <a:r>
              <a:rPr lang="es-MX" sz="2400" dirty="0">
                <a:latin typeface="Roboto" panose="02000000000000000000" pitchFamily="2" charset="0"/>
                <a:ea typeface="Roboto" panose="02000000000000000000" pitchFamily="2" charset="0"/>
              </a:rPr>
              <a:t>4. Proveer de herramientas para abordar la discapacidad desde el enfoque social y </a:t>
            </a:r>
            <a:r>
              <a:rPr lang="es-MX" sz="2400" dirty="0" smtClean="0">
                <a:latin typeface="Roboto" panose="02000000000000000000" pitchFamily="2" charset="0"/>
                <a:ea typeface="Roboto" panose="02000000000000000000" pitchFamily="2" charset="0"/>
              </a:rPr>
              <a:t>para </a:t>
            </a:r>
            <a:r>
              <a:rPr lang="es-MX" sz="2400" dirty="0">
                <a:latin typeface="Roboto" panose="02000000000000000000" pitchFamily="2" charset="0"/>
                <a:ea typeface="Roboto" panose="02000000000000000000" pitchFamily="2" charset="0"/>
              </a:rPr>
              <a:t>la implementación de la accesibilidad universal en diferentes niveles. </a:t>
            </a:r>
            <a:r>
              <a:rPr lang="es-AR" sz="2400" dirty="0">
                <a:latin typeface="Roboto" panose="02000000000000000000" pitchFamily="2" charset="0"/>
                <a:ea typeface="Roboto" panose="02000000000000000000" pitchFamily="2" charset="0"/>
              </a:rPr>
              <a:t>	</a:t>
            </a:r>
          </a:p>
          <a:p>
            <a:pPr marL="0" indent="0">
              <a:lnSpc>
                <a:spcPct val="100000"/>
              </a:lnSpc>
              <a:spcAft>
                <a:spcPts val="600"/>
              </a:spcAft>
              <a:buNone/>
            </a:pPr>
            <a:endParaRPr lang="es-MX" sz="2400" dirty="0">
              <a:latin typeface="Roboto" panose="02000000000000000000" pitchFamily="2" charset="0"/>
              <a:ea typeface="Roboto" panose="02000000000000000000" pitchFamily="2" charset="0"/>
            </a:endParaRPr>
          </a:p>
        </p:txBody>
      </p:sp>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41341" y="5243697"/>
            <a:ext cx="3826973" cy="1614303"/>
          </a:xfrm>
          <a:prstGeom prst="rect">
            <a:avLst/>
          </a:prstGeom>
        </p:spPr>
      </p:pic>
    </p:spTree>
    <p:extLst>
      <p:ext uri="{BB962C8B-B14F-4D97-AF65-F5344CB8AC3E}">
        <p14:creationId xmlns:p14="http://schemas.microsoft.com/office/powerpoint/2010/main" val="1483245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0">
  <p:cSld>
    <p:bg>
      <p:bgPr>
        <a:gradFill>
          <a:gsLst>
            <a:gs pos="86000">
              <a:schemeClr val="bg1"/>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24308" y="1657816"/>
            <a:ext cx="10870359" cy="4675748"/>
          </a:xfrm>
        </p:spPr>
        <p:txBody>
          <a:bodyPr>
            <a:noAutofit/>
          </a:bodyPr>
          <a:lstStyle/>
          <a:p>
            <a:pPr marL="0" indent="0">
              <a:lnSpc>
                <a:spcPct val="100000"/>
              </a:lnSpc>
              <a:spcBef>
                <a:spcPts val="0"/>
              </a:spcBef>
              <a:spcAft>
                <a:spcPts val="600"/>
              </a:spcAft>
              <a:buNone/>
            </a:pPr>
            <a:r>
              <a:rPr lang="es-AR" sz="2200" dirty="0" smtClean="0">
                <a:latin typeface="Roboto" panose="02000000000000000000" pitchFamily="2" charset="0"/>
                <a:ea typeface="Roboto" panose="02000000000000000000" pitchFamily="2" charset="0"/>
              </a:rPr>
              <a:t>1</a:t>
            </a:r>
            <a:r>
              <a:rPr lang="es-AR" sz="2200" dirty="0">
                <a:latin typeface="Roboto" panose="02000000000000000000" pitchFamily="2" charset="0"/>
                <a:ea typeface="Roboto" panose="02000000000000000000" pitchFamily="2" charset="0"/>
              </a:rPr>
              <a:t>. Reglamentar la carrera docente, a fin de (i) aumentar los concursos docentes de ascenso que se realizan en unidades académicas e (ii) Implementar evaluaciones docentes. </a:t>
            </a:r>
          </a:p>
          <a:p>
            <a:pPr marL="0" indent="0">
              <a:lnSpc>
                <a:spcPct val="100000"/>
              </a:lnSpc>
              <a:spcBef>
                <a:spcPts val="0"/>
              </a:spcBef>
              <a:spcAft>
                <a:spcPts val="600"/>
              </a:spcAft>
              <a:buNone/>
            </a:pPr>
            <a:r>
              <a:rPr lang="es-MX" sz="2200" dirty="0">
                <a:latin typeface="Roboto" panose="02000000000000000000" pitchFamily="2" charset="0"/>
                <a:ea typeface="Roboto" panose="02000000000000000000" pitchFamily="2" charset="0"/>
              </a:rPr>
              <a:t>2. Conocer y abordar las asimetrías entre las Unidades Académicas respecto a la cantidad y nivel de cargos docentes, cantidad de estudiantes, carreras, actividades, etc. </a:t>
            </a:r>
          </a:p>
          <a:p>
            <a:pPr marL="0" indent="0">
              <a:lnSpc>
                <a:spcPct val="100000"/>
              </a:lnSpc>
              <a:spcBef>
                <a:spcPts val="0"/>
              </a:spcBef>
              <a:spcAft>
                <a:spcPts val="600"/>
              </a:spcAft>
              <a:buNone/>
            </a:pPr>
            <a:r>
              <a:rPr lang="es-MX" sz="2200" dirty="0">
                <a:latin typeface="Roboto" panose="02000000000000000000" pitchFamily="2" charset="0"/>
                <a:ea typeface="Roboto" panose="02000000000000000000" pitchFamily="2" charset="0"/>
              </a:rPr>
              <a:t>3. Aumentar las dedicaciones semiexclusivas y exclusivas, orientado a mejorar la participación de docentes en actividades de gobierno y gestión, investigación, extensión, etc. </a:t>
            </a:r>
          </a:p>
          <a:p>
            <a:pPr marL="0" indent="0">
              <a:lnSpc>
                <a:spcPct val="100000"/>
              </a:lnSpc>
              <a:spcBef>
                <a:spcPts val="0"/>
              </a:spcBef>
              <a:spcAft>
                <a:spcPts val="600"/>
              </a:spcAft>
              <a:buNone/>
            </a:pPr>
            <a:r>
              <a:rPr lang="es-MX" sz="2200" dirty="0">
                <a:latin typeface="Roboto" panose="02000000000000000000" pitchFamily="2" charset="0"/>
                <a:ea typeface="Roboto" panose="02000000000000000000" pitchFamily="2" charset="0"/>
              </a:rPr>
              <a:t>4. Propender a la </a:t>
            </a:r>
            <a:r>
              <a:rPr lang="es-MX" sz="2200" dirty="0" err="1">
                <a:latin typeface="Roboto" panose="02000000000000000000" pitchFamily="2" charset="0"/>
                <a:ea typeface="Roboto" panose="02000000000000000000" pitchFamily="2" charset="0"/>
              </a:rPr>
              <a:t>anualización</a:t>
            </a:r>
            <a:r>
              <a:rPr lang="es-MX" sz="2200" dirty="0">
                <a:latin typeface="Roboto" panose="02000000000000000000" pitchFamily="2" charset="0"/>
                <a:ea typeface="Roboto" panose="02000000000000000000" pitchFamily="2" charset="0"/>
              </a:rPr>
              <a:t> de cargos cuatrimestrales. </a:t>
            </a:r>
          </a:p>
          <a:p>
            <a:pPr marL="0" indent="0">
              <a:lnSpc>
                <a:spcPct val="100000"/>
              </a:lnSpc>
              <a:spcBef>
                <a:spcPts val="0"/>
              </a:spcBef>
              <a:spcAft>
                <a:spcPts val="600"/>
              </a:spcAft>
              <a:buNone/>
            </a:pPr>
            <a:r>
              <a:rPr lang="es-MX" sz="2200" dirty="0">
                <a:latin typeface="Roboto" panose="02000000000000000000" pitchFamily="2" charset="0"/>
                <a:ea typeface="Roboto" panose="02000000000000000000" pitchFamily="2" charset="0"/>
              </a:rPr>
              <a:t>5. Debatir la valoración de actividades conexas a la docencia (investigación, extensión, vinculación, gestión institucional, etc.). </a:t>
            </a:r>
          </a:p>
          <a:p>
            <a:pPr marL="0" indent="0">
              <a:lnSpc>
                <a:spcPct val="100000"/>
              </a:lnSpc>
              <a:spcBef>
                <a:spcPts val="0"/>
              </a:spcBef>
              <a:spcAft>
                <a:spcPts val="600"/>
              </a:spcAft>
              <a:buNone/>
            </a:pPr>
            <a:r>
              <a:rPr lang="es-MX" sz="2200" dirty="0">
                <a:latin typeface="Roboto" panose="02000000000000000000" pitchFamily="2" charset="0"/>
                <a:ea typeface="Roboto" panose="02000000000000000000" pitchFamily="2" charset="0"/>
              </a:rPr>
              <a:t>6. Mejorar la formación en innovación pedagógica y curricular de los/as docentes. </a:t>
            </a:r>
            <a:endParaRPr lang="es-AR" sz="2200" dirty="0"/>
          </a:p>
        </p:txBody>
      </p:sp>
      <p:sp>
        <p:nvSpPr>
          <p:cNvPr id="5" name="Título 1"/>
          <p:cNvSpPr txBox="1">
            <a:spLocks/>
          </p:cNvSpPr>
          <p:nvPr/>
        </p:nvSpPr>
        <p:spPr>
          <a:xfrm>
            <a:off x="3039035" y="502626"/>
            <a:ext cx="9152966" cy="895868"/>
          </a:xfrm>
          <a:prstGeom prst="rect">
            <a:avLst/>
          </a:prstGeom>
          <a:solidFill>
            <a:srgbClr val="00AAA9"/>
          </a:solidFill>
        </p:spPr>
        <p:txBody>
          <a:bodyPr vert="horz" lIns="91440" tIns="45720" rIns="91440" bIns="45720" rtlCol="0" anchor="ctr">
            <a:normAutofit fontScale="90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lnSpc>
                <a:spcPct val="100000"/>
              </a:lnSpc>
            </a:pPr>
            <a:r>
              <a:rPr lang="es-AR" sz="3200" dirty="0" smtClean="0">
                <a:solidFill>
                  <a:schemeClr val="bg1"/>
                </a:solidFill>
                <a:latin typeface="Roboto Medium" panose="02000000000000000000" pitchFamily="2" charset="0"/>
                <a:ea typeface="Roboto Medium" panose="02000000000000000000" pitchFamily="2" charset="0"/>
              </a:rPr>
              <a:t>Línea prioritaria </a:t>
            </a:r>
            <a:r>
              <a:rPr lang="es-AR" sz="3200" dirty="0" smtClean="0">
                <a:solidFill>
                  <a:schemeClr val="bg1"/>
                </a:solidFill>
                <a:latin typeface="Roboto Light" panose="02000000000000000000" pitchFamily="2" charset="0"/>
                <a:ea typeface="Roboto Light" panose="02000000000000000000" pitchFamily="2" charset="0"/>
              </a:rPr>
              <a:t>“Carrera docente”</a:t>
            </a:r>
            <a:br>
              <a:rPr lang="es-AR" sz="3200" dirty="0" smtClean="0">
                <a:solidFill>
                  <a:schemeClr val="bg1"/>
                </a:solidFill>
                <a:latin typeface="Roboto Light" panose="02000000000000000000" pitchFamily="2" charset="0"/>
                <a:ea typeface="Roboto Light" panose="02000000000000000000" pitchFamily="2" charset="0"/>
              </a:rPr>
            </a:br>
            <a:r>
              <a:rPr lang="es-AR" sz="3200" dirty="0" smtClean="0">
                <a:solidFill>
                  <a:schemeClr val="bg1"/>
                </a:solidFill>
                <a:latin typeface="Roboto Medium" panose="02000000000000000000" pitchFamily="2" charset="0"/>
                <a:ea typeface="Roboto Medium" panose="02000000000000000000" pitchFamily="2" charset="0"/>
              </a:rPr>
              <a:t>Objetivos</a:t>
            </a:r>
            <a:endParaRPr lang="es-AR" sz="3200" dirty="0">
              <a:solidFill>
                <a:schemeClr val="bg1"/>
              </a:solidFill>
              <a:latin typeface="Roboto Medium" panose="02000000000000000000" pitchFamily="2" charset="0"/>
              <a:ea typeface="Roboto Medium" panose="02000000000000000000" pitchFamily="2" charset="0"/>
            </a:endParaRPr>
          </a:p>
        </p:txBody>
      </p:sp>
    </p:spTree>
    <p:extLst>
      <p:ext uri="{BB962C8B-B14F-4D97-AF65-F5344CB8AC3E}">
        <p14:creationId xmlns:p14="http://schemas.microsoft.com/office/powerpoint/2010/main" val="41241961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0">
  <p:cSld>
    <p:bg>
      <p:bgPr>
        <a:gradFill>
          <a:gsLst>
            <a:gs pos="86000">
              <a:schemeClr val="bg1"/>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24308" y="1442664"/>
            <a:ext cx="10870359" cy="4595065"/>
          </a:xfrm>
        </p:spPr>
        <p:txBody>
          <a:bodyPr>
            <a:noAutofit/>
          </a:bodyPr>
          <a:lstStyle/>
          <a:p>
            <a:pPr marL="0" indent="0">
              <a:lnSpc>
                <a:spcPct val="100000"/>
              </a:lnSpc>
              <a:spcBef>
                <a:spcPts val="600"/>
              </a:spcBef>
              <a:spcAft>
                <a:spcPts val="600"/>
              </a:spcAft>
              <a:buNone/>
            </a:pPr>
            <a:r>
              <a:rPr lang="es-MX" sz="2200" dirty="0" smtClean="0">
                <a:latin typeface="Roboto" panose="02000000000000000000" pitchFamily="2" charset="0"/>
                <a:ea typeface="Roboto" panose="02000000000000000000" pitchFamily="2" charset="0"/>
              </a:rPr>
              <a:t>1</a:t>
            </a:r>
            <a:r>
              <a:rPr lang="es-MX" sz="2200" dirty="0">
                <a:latin typeface="Roboto" panose="02000000000000000000" pitchFamily="2" charset="0"/>
                <a:ea typeface="Roboto" panose="02000000000000000000" pitchFamily="2" charset="0"/>
              </a:rPr>
              <a:t>. Articular las posibilidades de cursado acorde a las posibilidades de la institución y los requerimientos de estudiantes y docentes. </a:t>
            </a:r>
          </a:p>
          <a:p>
            <a:pPr marL="0" indent="0">
              <a:lnSpc>
                <a:spcPct val="100000"/>
              </a:lnSpc>
              <a:spcBef>
                <a:spcPts val="600"/>
              </a:spcBef>
              <a:spcAft>
                <a:spcPts val="600"/>
              </a:spcAft>
              <a:buNone/>
            </a:pPr>
            <a:r>
              <a:rPr lang="es-MX" sz="2200" dirty="0">
                <a:latin typeface="Roboto" panose="02000000000000000000" pitchFamily="2" charset="0"/>
                <a:ea typeface="Roboto" panose="02000000000000000000" pitchFamily="2" charset="0"/>
              </a:rPr>
              <a:t>2. Fomentar la internacionalización de la función académica. </a:t>
            </a:r>
          </a:p>
          <a:p>
            <a:pPr marL="0" indent="0">
              <a:lnSpc>
                <a:spcPct val="100000"/>
              </a:lnSpc>
              <a:spcBef>
                <a:spcPts val="600"/>
              </a:spcBef>
              <a:spcAft>
                <a:spcPts val="600"/>
              </a:spcAft>
              <a:buNone/>
            </a:pPr>
            <a:r>
              <a:rPr lang="es-MX" sz="2200" dirty="0">
                <a:latin typeface="Roboto" panose="02000000000000000000" pitchFamily="2" charset="0"/>
                <a:ea typeface="Roboto" panose="02000000000000000000" pitchFamily="2" charset="0"/>
              </a:rPr>
              <a:t>3. Actualizar la oferta académica y reformular planes de estudios, considerando la inclusión de titulaciones intermedias y los tiempos de trabajo autónomo de los/as estudiantes. </a:t>
            </a:r>
          </a:p>
          <a:p>
            <a:pPr marL="0" indent="0">
              <a:lnSpc>
                <a:spcPct val="100000"/>
              </a:lnSpc>
              <a:spcBef>
                <a:spcPts val="600"/>
              </a:spcBef>
              <a:spcAft>
                <a:spcPts val="600"/>
              </a:spcAft>
              <a:buNone/>
            </a:pPr>
            <a:r>
              <a:rPr lang="es-MX" sz="2200" dirty="0">
                <a:latin typeface="Roboto" panose="02000000000000000000" pitchFamily="2" charset="0"/>
                <a:ea typeface="Roboto" panose="02000000000000000000" pitchFamily="2" charset="0"/>
              </a:rPr>
              <a:t>4. Promover la oferta de posgrados en área de salud y derecho. </a:t>
            </a:r>
          </a:p>
          <a:p>
            <a:pPr marL="0" indent="0">
              <a:lnSpc>
                <a:spcPct val="100000"/>
              </a:lnSpc>
              <a:spcBef>
                <a:spcPts val="600"/>
              </a:spcBef>
              <a:spcAft>
                <a:spcPts val="600"/>
              </a:spcAft>
              <a:buNone/>
            </a:pPr>
            <a:r>
              <a:rPr lang="es-MX" sz="2200" dirty="0">
                <a:latin typeface="Roboto" panose="02000000000000000000" pitchFamily="2" charset="0"/>
                <a:ea typeface="Roboto" panose="02000000000000000000" pitchFamily="2" charset="0"/>
              </a:rPr>
              <a:t>5. Aumentar y mejorar la oferta de educación a distancia y con mediación tecnológica. </a:t>
            </a:r>
          </a:p>
          <a:p>
            <a:pPr marL="0" indent="0">
              <a:lnSpc>
                <a:spcPct val="100000"/>
              </a:lnSpc>
              <a:spcBef>
                <a:spcPts val="600"/>
              </a:spcBef>
              <a:spcAft>
                <a:spcPts val="600"/>
              </a:spcAft>
              <a:buNone/>
            </a:pPr>
            <a:r>
              <a:rPr lang="es-MX" sz="2200" dirty="0">
                <a:latin typeface="Roboto" panose="02000000000000000000" pitchFamily="2" charset="0"/>
                <a:ea typeface="Roboto" panose="02000000000000000000" pitchFamily="2" charset="0"/>
              </a:rPr>
              <a:t>6. Planificar y actualizar el acervo bibliográfico de las bibliotecas, homogeneizar la gestión interna y diseñar un </a:t>
            </a:r>
            <a:r>
              <a:rPr lang="es-MX" sz="2200" dirty="0" smtClean="0">
                <a:latin typeface="Roboto" panose="02000000000000000000" pitchFamily="2" charset="0"/>
                <a:ea typeface="Roboto" panose="02000000000000000000" pitchFamily="2" charset="0"/>
              </a:rPr>
              <a:t>catálogo </a:t>
            </a:r>
            <a:r>
              <a:rPr lang="es-MX" sz="2200" dirty="0">
                <a:latin typeface="Roboto" panose="02000000000000000000" pitchFamily="2" charset="0"/>
                <a:ea typeface="Roboto" panose="02000000000000000000" pitchFamily="2" charset="0"/>
              </a:rPr>
              <a:t>unificado del SISBUNC. 	</a:t>
            </a:r>
          </a:p>
        </p:txBody>
      </p:sp>
      <p:sp>
        <p:nvSpPr>
          <p:cNvPr id="5" name="Título 1"/>
          <p:cNvSpPr txBox="1">
            <a:spLocks/>
          </p:cNvSpPr>
          <p:nvPr/>
        </p:nvSpPr>
        <p:spPr>
          <a:xfrm>
            <a:off x="3039035" y="502626"/>
            <a:ext cx="9152966" cy="895868"/>
          </a:xfrm>
          <a:prstGeom prst="rect">
            <a:avLst/>
          </a:prstGeom>
          <a:solidFill>
            <a:srgbClr val="00AAA9"/>
          </a:solidFill>
        </p:spPr>
        <p:txBody>
          <a:bodyPr vert="horz" lIns="91440" tIns="45720" rIns="91440" bIns="45720" rtlCol="0" anchor="ctr">
            <a:normAutofit fontScale="90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lnSpc>
                <a:spcPct val="100000"/>
              </a:lnSpc>
            </a:pPr>
            <a:r>
              <a:rPr lang="es-AR" sz="3200" dirty="0" smtClean="0">
                <a:solidFill>
                  <a:schemeClr val="bg1"/>
                </a:solidFill>
                <a:latin typeface="Roboto Medium" panose="02000000000000000000" pitchFamily="2" charset="0"/>
                <a:ea typeface="Roboto Medium" panose="02000000000000000000" pitchFamily="2" charset="0"/>
              </a:rPr>
              <a:t>Línea prioritaria </a:t>
            </a:r>
            <a:r>
              <a:rPr lang="es-AR" sz="3200" dirty="0" smtClean="0">
                <a:solidFill>
                  <a:schemeClr val="bg1"/>
                </a:solidFill>
                <a:latin typeface="Roboto Light" panose="02000000000000000000" pitchFamily="2" charset="0"/>
                <a:ea typeface="Roboto Light" panose="02000000000000000000" pitchFamily="2" charset="0"/>
              </a:rPr>
              <a:t>“Oferta académica”</a:t>
            </a:r>
            <a:br>
              <a:rPr lang="es-AR" sz="3200" dirty="0" smtClean="0">
                <a:solidFill>
                  <a:schemeClr val="bg1"/>
                </a:solidFill>
                <a:latin typeface="Roboto Light" panose="02000000000000000000" pitchFamily="2" charset="0"/>
                <a:ea typeface="Roboto Light" panose="02000000000000000000" pitchFamily="2" charset="0"/>
              </a:rPr>
            </a:br>
            <a:r>
              <a:rPr lang="es-AR" sz="3200" dirty="0" smtClean="0">
                <a:solidFill>
                  <a:schemeClr val="bg1"/>
                </a:solidFill>
                <a:latin typeface="Roboto Medium" panose="02000000000000000000" pitchFamily="2" charset="0"/>
                <a:ea typeface="Roboto Medium" panose="02000000000000000000" pitchFamily="2" charset="0"/>
              </a:rPr>
              <a:t>Objetivos</a:t>
            </a:r>
            <a:endParaRPr lang="es-AR" sz="3200" dirty="0">
              <a:solidFill>
                <a:schemeClr val="bg1"/>
              </a:solidFill>
              <a:latin typeface="Roboto Medium" panose="02000000000000000000" pitchFamily="2" charset="0"/>
              <a:ea typeface="Roboto Medium" panose="02000000000000000000" pitchFamily="2" charset="0"/>
            </a:endParaRPr>
          </a:p>
        </p:txBody>
      </p:sp>
    </p:spTree>
    <p:extLst>
      <p:ext uri="{BB962C8B-B14F-4D97-AF65-F5344CB8AC3E}">
        <p14:creationId xmlns:p14="http://schemas.microsoft.com/office/powerpoint/2010/main" val="10913611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86000">
              <a:schemeClr val="bg1"/>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6059488" y="502626"/>
            <a:ext cx="6132513" cy="600033"/>
          </a:xfrm>
          <a:solidFill>
            <a:srgbClr val="00AAA9"/>
          </a:solidFill>
        </p:spPr>
        <p:txBody>
          <a:bodyPr>
            <a:normAutofit/>
          </a:bodyPr>
          <a:lstStyle/>
          <a:p>
            <a:pPr algn="ctr">
              <a:lnSpc>
                <a:spcPct val="100000"/>
              </a:lnSpc>
            </a:pPr>
            <a:r>
              <a:rPr lang="es-AR" sz="3200" dirty="0" smtClean="0">
                <a:solidFill>
                  <a:schemeClr val="bg1"/>
                </a:solidFill>
                <a:latin typeface="Roboto Medium" panose="02000000000000000000" pitchFamily="2" charset="0"/>
                <a:ea typeface="Roboto Medium" panose="02000000000000000000" pitchFamily="2" charset="0"/>
              </a:rPr>
              <a:t>Perspectivas transversales</a:t>
            </a:r>
            <a:endParaRPr lang="es-AR" sz="3200" dirty="0">
              <a:solidFill>
                <a:schemeClr val="bg1"/>
              </a:solidFill>
              <a:latin typeface="Roboto Medium" panose="02000000000000000000" pitchFamily="2" charset="0"/>
              <a:ea typeface="Roboto Medium" panose="02000000000000000000" pitchFamily="2" charset="0"/>
            </a:endParaRPr>
          </a:p>
        </p:txBody>
      </p:sp>
      <p:sp>
        <p:nvSpPr>
          <p:cNvPr id="3" name="Marcador de contenido 2"/>
          <p:cNvSpPr>
            <a:spLocks noGrp="1"/>
          </p:cNvSpPr>
          <p:nvPr>
            <p:ph idx="1"/>
          </p:nvPr>
        </p:nvSpPr>
        <p:spPr>
          <a:xfrm>
            <a:off x="1043354" y="1102659"/>
            <a:ext cx="10105292" cy="4141038"/>
          </a:xfrm>
        </p:spPr>
        <p:txBody>
          <a:bodyPr>
            <a:noAutofit/>
          </a:bodyPr>
          <a:lstStyle/>
          <a:p>
            <a:pPr>
              <a:lnSpc>
                <a:spcPct val="250000"/>
              </a:lnSpc>
              <a:buClr>
                <a:srgbClr val="FF8B2D"/>
              </a:buClr>
              <a:buSzPct val="125000"/>
              <a:buFont typeface="Wingdings" panose="05000000000000000000" pitchFamily="2" charset="2"/>
              <a:buChar char="v"/>
            </a:pPr>
            <a:r>
              <a:rPr lang="es-AR" dirty="0" smtClean="0">
                <a:latin typeface="Roboto" panose="02000000000000000000" pitchFamily="2" charset="0"/>
                <a:ea typeface="Roboto" panose="02000000000000000000" pitchFamily="2" charset="0"/>
              </a:rPr>
              <a:t>Perspectivas transversales</a:t>
            </a:r>
          </a:p>
          <a:p>
            <a:pPr lvl="1">
              <a:lnSpc>
                <a:spcPct val="100000"/>
              </a:lnSpc>
              <a:spcAft>
                <a:spcPts val="1200"/>
              </a:spcAft>
              <a:buClr>
                <a:srgbClr val="FF8B2D"/>
              </a:buClr>
              <a:buSzPct val="125000"/>
              <a:buFont typeface="Wingdings" panose="05000000000000000000" pitchFamily="2" charset="2"/>
              <a:buChar char="v"/>
            </a:pPr>
            <a:r>
              <a:rPr lang="es-AR" dirty="0" smtClean="0">
                <a:latin typeface="Roboto" panose="02000000000000000000" pitchFamily="2" charset="0"/>
                <a:ea typeface="Roboto" panose="02000000000000000000" pitchFamily="2" charset="0"/>
              </a:rPr>
              <a:t>Ambiente</a:t>
            </a:r>
          </a:p>
          <a:p>
            <a:pPr lvl="1">
              <a:lnSpc>
                <a:spcPct val="100000"/>
              </a:lnSpc>
              <a:spcAft>
                <a:spcPts val="1200"/>
              </a:spcAft>
              <a:buClr>
                <a:srgbClr val="FF8B2D"/>
              </a:buClr>
              <a:buSzPct val="125000"/>
              <a:buFont typeface="Wingdings" panose="05000000000000000000" pitchFamily="2" charset="2"/>
              <a:buChar char="v"/>
            </a:pPr>
            <a:r>
              <a:rPr lang="es-AR" dirty="0" smtClean="0">
                <a:latin typeface="Roboto" panose="02000000000000000000" pitchFamily="2" charset="0"/>
                <a:ea typeface="Roboto" panose="02000000000000000000" pitchFamily="2" charset="0"/>
              </a:rPr>
              <a:t>Género</a:t>
            </a:r>
          </a:p>
          <a:p>
            <a:pPr lvl="1">
              <a:lnSpc>
                <a:spcPct val="100000"/>
              </a:lnSpc>
              <a:spcAft>
                <a:spcPts val="1200"/>
              </a:spcAft>
              <a:buClr>
                <a:srgbClr val="FF8B2D"/>
              </a:buClr>
              <a:buSzPct val="125000"/>
              <a:buFont typeface="Wingdings" panose="05000000000000000000" pitchFamily="2" charset="2"/>
              <a:buChar char="v"/>
            </a:pPr>
            <a:r>
              <a:rPr lang="es-AR" dirty="0" smtClean="0">
                <a:latin typeface="Roboto" panose="02000000000000000000" pitchFamily="2" charset="0"/>
                <a:ea typeface="Roboto" panose="02000000000000000000" pitchFamily="2" charset="0"/>
              </a:rPr>
              <a:t>Interculturalidad</a:t>
            </a:r>
          </a:p>
          <a:p>
            <a:pPr lvl="1">
              <a:lnSpc>
                <a:spcPct val="100000"/>
              </a:lnSpc>
              <a:spcAft>
                <a:spcPts val="1200"/>
              </a:spcAft>
              <a:buClr>
                <a:srgbClr val="FF8B2D"/>
              </a:buClr>
              <a:buSzPct val="125000"/>
              <a:buFont typeface="Wingdings" panose="05000000000000000000" pitchFamily="2" charset="2"/>
              <a:buChar char="v"/>
            </a:pPr>
            <a:r>
              <a:rPr lang="es-AR" dirty="0" smtClean="0">
                <a:latin typeface="Roboto" panose="02000000000000000000" pitchFamily="2" charset="0"/>
                <a:ea typeface="Roboto" panose="02000000000000000000" pitchFamily="2" charset="0"/>
              </a:rPr>
              <a:t>Impacto tecnológico</a:t>
            </a:r>
          </a:p>
        </p:txBody>
      </p:sp>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41341" y="5243697"/>
            <a:ext cx="3826973" cy="1614303"/>
          </a:xfrm>
          <a:prstGeom prst="rect">
            <a:avLst/>
          </a:prstGeom>
        </p:spPr>
      </p:pic>
    </p:spTree>
    <p:extLst>
      <p:ext uri="{BB962C8B-B14F-4D97-AF65-F5344CB8AC3E}">
        <p14:creationId xmlns:p14="http://schemas.microsoft.com/office/powerpoint/2010/main" val="73966848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86000">
              <a:schemeClr val="bg1"/>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pic>
        <p:nvPicPr>
          <p:cNvPr id="5" name="Marcador de contenido 4"/>
          <p:cNvPicPr>
            <a:picLocks noGrp="1" noChangeAspect="1"/>
          </p:cNvPicPr>
          <p:nvPr>
            <p:ph idx="1"/>
          </p:nvPr>
        </p:nvPicPr>
        <p:blipFill rotWithShape="1">
          <a:blip r:embed="rId2">
            <a:extLst>
              <a:ext uri="{28A0092B-C50C-407E-A947-70E740481C1C}">
                <a14:useLocalDpi xmlns:a14="http://schemas.microsoft.com/office/drawing/2010/main" val="0"/>
              </a:ext>
            </a:extLst>
          </a:blip>
          <a:srcRect b="57755"/>
          <a:stretch/>
        </p:blipFill>
        <p:spPr>
          <a:xfrm>
            <a:off x="394669" y="3392487"/>
            <a:ext cx="7554489" cy="2881703"/>
          </a:xfrm>
        </p:spPr>
      </p:pic>
      <p:pic>
        <p:nvPicPr>
          <p:cNvPr id="6" name="Imagen 5"/>
          <p:cNvPicPr>
            <a:picLocks noChangeAspect="1"/>
          </p:cNvPicPr>
          <p:nvPr/>
        </p:nvPicPr>
        <p:blipFill rotWithShape="1">
          <a:blip r:embed="rId3">
            <a:extLst>
              <a:ext uri="{28A0092B-C50C-407E-A947-70E740481C1C}">
                <a14:useLocalDpi xmlns:a14="http://schemas.microsoft.com/office/drawing/2010/main" val="0"/>
              </a:ext>
            </a:extLst>
          </a:blip>
          <a:srcRect l="1613"/>
          <a:stretch/>
        </p:blipFill>
        <p:spPr>
          <a:xfrm>
            <a:off x="1111404" y="1537872"/>
            <a:ext cx="9896168" cy="1068705"/>
          </a:xfrm>
          <a:prstGeom prst="rect">
            <a:avLst/>
          </a:prstGeom>
        </p:spPr>
      </p:pic>
      <p:sp>
        <p:nvSpPr>
          <p:cNvPr id="7" name="Elipse 6"/>
          <p:cNvSpPr/>
          <p:nvPr/>
        </p:nvSpPr>
        <p:spPr>
          <a:xfrm>
            <a:off x="8619563" y="1537872"/>
            <a:ext cx="1613648" cy="1651112"/>
          </a:xfrm>
          <a:prstGeom prst="ellipse">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8" name="Elipse 7"/>
          <p:cNvSpPr/>
          <p:nvPr/>
        </p:nvSpPr>
        <p:spPr>
          <a:xfrm>
            <a:off x="6577558" y="3798346"/>
            <a:ext cx="1553568" cy="1870934"/>
          </a:xfrm>
          <a:prstGeom prst="ellipse">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9" name="Elipse 8"/>
          <p:cNvSpPr/>
          <p:nvPr/>
        </p:nvSpPr>
        <p:spPr>
          <a:xfrm>
            <a:off x="574055" y="3392487"/>
            <a:ext cx="1841900" cy="2431538"/>
          </a:xfrm>
          <a:prstGeom prst="ellipse">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1" name="Flecha abajo 10"/>
          <p:cNvSpPr/>
          <p:nvPr/>
        </p:nvSpPr>
        <p:spPr>
          <a:xfrm rot="3381012">
            <a:off x="9055469" y="3260080"/>
            <a:ext cx="753034" cy="1999783"/>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3" name="Título 1"/>
          <p:cNvSpPr txBox="1">
            <a:spLocks/>
          </p:cNvSpPr>
          <p:nvPr/>
        </p:nvSpPr>
        <p:spPr>
          <a:xfrm>
            <a:off x="4590005" y="436863"/>
            <a:ext cx="7601996" cy="600033"/>
          </a:xfrm>
          <a:prstGeom prst="rect">
            <a:avLst/>
          </a:prstGeom>
          <a:solidFill>
            <a:schemeClr val="bg1">
              <a:lumMod val="50000"/>
            </a:schemeClr>
          </a:solidFill>
        </p:spPr>
        <p:txBody>
          <a:bodyPr vert="horz" lIns="91440" tIns="45720" rIns="91440" bIns="45720" rtlCol="0" anchor="ctr">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lnSpc>
                <a:spcPct val="100000"/>
              </a:lnSpc>
            </a:pPr>
            <a:r>
              <a:rPr lang="es-AR" sz="3200" i="1" dirty="0" err="1" smtClean="0">
                <a:solidFill>
                  <a:schemeClr val="bg1"/>
                </a:solidFill>
                <a:latin typeface="Arial Narrow" panose="020B0606020202030204" pitchFamily="34" charset="0"/>
                <a:ea typeface="Roboto Medium" panose="02000000000000000000" pitchFamily="2" charset="0"/>
              </a:rPr>
              <a:t>Breakout</a:t>
            </a:r>
            <a:r>
              <a:rPr lang="es-AR" sz="3200" i="1" dirty="0" smtClean="0">
                <a:solidFill>
                  <a:schemeClr val="bg1"/>
                </a:solidFill>
                <a:latin typeface="Arial Narrow" panose="020B0606020202030204" pitchFamily="34" charset="0"/>
                <a:ea typeface="Roboto Medium" panose="02000000000000000000" pitchFamily="2" charset="0"/>
              </a:rPr>
              <a:t> </a:t>
            </a:r>
            <a:r>
              <a:rPr lang="es-AR" sz="3200" i="1" dirty="0" err="1" smtClean="0">
                <a:solidFill>
                  <a:schemeClr val="bg1"/>
                </a:solidFill>
                <a:latin typeface="Arial Narrow" panose="020B0606020202030204" pitchFamily="34" charset="0"/>
                <a:ea typeface="Roboto Medium" panose="02000000000000000000" pitchFamily="2" charset="0"/>
              </a:rPr>
              <a:t>room</a:t>
            </a:r>
            <a:r>
              <a:rPr lang="es-AR" sz="3200" i="1" dirty="0" smtClean="0">
                <a:solidFill>
                  <a:schemeClr val="bg1"/>
                </a:solidFill>
                <a:latin typeface="Arial Narrow" panose="020B0606020202030204" pitchFamily="34" charset="0"/>
                <a:ea typeface="Roboto Medium" panose="02000000000000000000" pitchFamily="2" charset="0"/>
              </a:rPr>
              <a:t> </a:t>
            </a:r>
            <a:r>
              <a:rPr lang="es-AR" sz="3200" dirty="0" smtClean="0">
                <a:solidFill>
                  <a:schemeClr val="bg1"/>
                </a:solidFill>
                <a:latin typeface="Arial Narrow" panose="020B0606020202030204" pitchFamily="34" charset="0"/>
                <a:ea typeface="Roboto Medium" panose="02000000000000000000" pitchFamily="2" charset="0"/>
              </a:rPr>
              <a:t>o </a:t>
            </a:r>
            <a:r>
              <a:rPr lang="es-AR" sz="3200" i="1" dirty="0" smtClean="0">
                <a:solidFill>
                  <a:schemeClr val="bg1"/>
                </a:solidFill>
                <a:latin typeface="Arial Narrow" panose="020B0606020202030204" pitchFamily="34" charset="0"/>
                <a:ea typeface="Roboto Medium" panose="02000000000000000000" pitchFamily="2" charset="0"/>
              </a:rPr>
              <a:t>Grupos pequeños </a:t>
            </a:r>
            <a:r>
              <a:rPr lang="es-AR" sz="3200" dirty="0" smtClean="0">
                <a:solidFill>
                  <a:schemeClr val="bg1"/>
                </a:solidFill>
                <a:latin typeface="Arial Narrow" panose="020B0606020202030204" pitchFamily="34" charset="0"/>
                <a:ea typeface="Roboto Medium" panose="02000000000000000000" pitchFamily="2" charset="0"/>
              </a:rPr>
              <a:t>desde una </a:t>
            </a:r>
            <a:r>
              <a:rPr lang="es-AR" sz="3200" dirty="0" err="1" smtClean="0">
                <a:solidFill>
                  <a:schemeClr val="bg1"/>
                </a:solidFill>
                <a:latin typeface="Arial Narrow" panose="020B0606020202030204" pitchFamily="34" charset="0"/>
                <a:ea typeface="Roboto Medium" panose="02000000000000000000" pitchFamily="2" charset="0"/>
              </a:rPr>
              <a:t>compu</a:t>
            </a:r>
            <a:endParaRPr lang="es-AR" sz="3200" dirty="0">
              <a:solidFill>
                <a:schemeClr val="bg1"/>
              </a:solidFill>
              <a:latin typeface="Arial Narrow" panose="020B0606020202030204" pitchFamily="34" charset="0"/>
              <a:ea typeface="Roboto Medium" panose="02000000000000000000" pitchFamily="2" charset="0"/>
            </a:endParaRPr>
          </a:p>
        </p:txBody>
      </p:sp>
    </p:spTree>
    <p:extLst>
      <p:ext uri="{BB962C8B-B14F-4D97-AF65-F5344CB8AC3E}">
        <p14:creationId xmlns:p14="http://schemas.microsoft.com/office/powerpoint/2010/main" val="104665118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86000">
              <a:schemeClr val="bg1"/>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4590005" y="436863"/>
            <a:ext cx="7601996" cy="600033"/>
          </a:xfrm>
          <a:solidFill>
            <a:schemeClr val="bg1">
              <a:lumMod val="50000"/>
            </a:schemeClr>
          </a:solidFill>
        </p:spPr>
        <p:txBody>
          <a:bodyPr>
            <a:normAutofit fontScale="90000"/>
          </a:bodyPr>
          <a:lstStyle/>
          <a:p>
            <a:pPr algn="r">
              <a:lnSpc>
                <a:spcPct val="100000"/>
              </a:lnSpc>
            </a:pPr>
            <a:r>
              <a:rPr lang="es-AR" sz="3200" i="1" dirty="0" err="1" smtClean="0">
                <a:solidFill>
                  <a:schemeClr val="bg1"/>
                </a:solidFill>
                <a:latin typeface="Arial Narrow" panose="020B0606020202030204" pitchFamily="34" charset="0"/>
                <a:ea typeface="Roboto Medium" panose="02000000000000000000" pitchFamily="2" charset="0"/>
              </a:rPr>
              <a:t>Breakout</a:t>
            </a:r>
            <a:r>
              <a:rPr lang="es-AR" sz="3200" i="1" dirty="0" smtClean="0">
                <a:solidFill>
                  <a:schemeClr val="bg1"/>
                </a:solidFill>
                <a:latin typeface="Arial Narrow" panose="020B0606020202030204" pitchFamily="34" charset="0"/>
                <a:ea typeface="Roboto Medium" panose="02000000000000000000" pitchFamily="2" charset="0"/>
              </a:rPr>
              <a:t> </a:t>
            </a:r>
            <a:r>
              <a:rPr lang="es-AR" sz="3200" i="1" dirty="0" err="1" smtClean="0">
                <a:solidFill>
                  <a:schemeClr val="bg1"/>
                </a:solidFill>
                <a:latin typeface="Arial Narrow" panose="020B0606020202030204" pitchFamily="34" charset="0"/>
                <a:ea typeface="Roboto Medium" panose="02000000000000000000" pitchFamily="2" charset="0"/>
              </a:rPr>
              <a:t>room</a:t>
            </a:r>
            <a:r>
              <a:rPr lang="es-AR" sz="3200" i="1" dirty="0" smtClean="0">
                <a:solidFill>
                  <a:schemeClr val="bg1"/>
                </a:solidFill>
                <a:latin typeface="Arial Narrow" panose="020B0606020202030204" pitchFamily="34" charset="0"/>
                <a:ea typeface="Roboto Medium" panose="02000000000000000000" pitchFamily="2" charset="0"/>
              </a:rPr>
              <a:t> </a:t>
            </a:r>
            <a:r>
              <a:rPr lang="es-AR" sz="3200" dirty="0" smtClean="0">
                <a:solidFill>
                  <a:schemeClr val="bg1"/>
                </a:solidFill>
                <a:latin typeface="Arial Narrow" panose="020B0606020202030204" pitchFamily="34" charset="0"/>
                <a:ea typeface="Roboto Medium" panose="02000000000000000000" pitchFamily="2" charset="0"/>
              </a:rPr>
              <a:t>o </a:t>
            </a:r>
            <a:r>
              <a:rPr lang="es-AR" sz="3200" i="1" dirty="0" smtClean="0">
                <a:solidFill>
                  <a:schemeClr val="bg1"/>
                </a:solidFill>
                <a:latin typeface="Arial Narrow" panose="020B0606020202030204" pitchFamily="34" charset="0"/>
                <a:ea typeface="Roboto Medium" panose="02000000000000000000" pitchFamily="2" charset="0"/>
              </a:rPr>
              <a:t>Grupos pequeños </a:t>
            </a:r>
            <a:r>
              <a:rPr lang="es-AR" sz="3200" dirty="0" smtClean="0">
                <a:solidFill>
                  <a:schemeClr val="bg1"/>
                </a:solidFill>
                <a:latin typeface="Arial Narrow" panose="020B0606020202030204" pitchFamily="34" charset="0"/>
                <a:ea typeface="Roboto Medium" panose="02000000000000000000" pitchFamily="2" charset="0"/>
              </a:rPr>
              <a:t>desde un celular</a:t>
            </a:r>
            <a:endParaRPr lang="es-AR" sz="3200" dirty="0">
              <a:solidFill>
                <a:schemeClr val="bg1"/>
              </a:solidFill>
              <a:latin typeface="Arial Narrow" panose="020B0606020202030204" pitchFamily="34" charset="0"/>
              <a:ea typeface="Roboto Medium" panose="02000000000000000000" pitchFamily="2" charset="0"/>
            </a:endParaRPr>
          </a:p>
        </p:txBody>
      </p:sp>
      <p:pic>
        <p:nvPicPr>
          <p:cNvPr id="10" name="Marcador de contenido 9"/>
          <p:cNvPicPr>
            <a:picLocks noGrp="1" noChangeAspect="1"/>
          </p:cNvPicPr>
          <p:nvPr>
            <p:ph idx="1"/>
          </p:nvPr>
        </p:nvPicPr>
        <p:blipFill rotWithShape="1">
          <a:blip r:embed="rId2" cstate="print">
            <a:extLst>
              <a:ext uri="{28A0092B-C50C-407E-A947-70E740481C1C}">
                <a14:useLocalDpi xmlns:a14="http://schemas.microsoft.com/office/drawing/2010/main" val="0"/>
              </a:ext>
            </a:extLst>
          </a:blip>
          <a:srcRect b="63461"/>
          <a:stretch/>
        </p:blipFill>
        <p:spPr>
          <a:xfrm>
            <a:off x="7061830" y="3008349"/>
            <a:ext cx="4737316" cy="3519105"/>
          </a:xfrm>
        </p:spPr>
      </p:pic>
      <p:grpSp>
        <p:nvGrpSpPr>
          <p:cNvPr id="14" name="Grupo 13"/>
          <p:cNvGrpSpPr/>
          <p:nvPr/>
        </p:nvGrpSpPr>
        <p:grpSpPr>
          <a:xfrm>
            <a:off x="254310" y="1298962"/>
            <a:ext cx="6335478" cy="3530391"/>
            <a:chOff x="523875" y="857250"/>
            <a:chExt cx="10058960" cy="4642338"/>
          </a:xfrm>
        </p:grpSpPr>
        <p:pic>
          <p:nvPicPr>
            <p:cNvPr id="12" name="Imagen 11"/>
            <p:cNvPicPr>
              <a:picLocks noChangeAspect="1"/>
            </p:cNvPicPr>
            <p:nvPr/>
          </p:nvPicPr>
          <p:blipFill rotWithShape="1">
            <a:blip r:embed="rId3">
              <a:extLst>
                <a:ext uri="{28A0092B-C50C-407E-A947-70E740481C1C}">
                  <a14:useLocalDpi xmlns:a14="http://schemas.microsoft.com/office/drawing/2010/main" val="0"/>
                </a:ext>
              </a:extLst>
            </a:blip>
            <a:srcRect r="-6"/>
            <a:stretch/>
          </p:blipFill>
          <p:spPr>
            <a:xfrm>
              <a:off x="523875" y="857250"/>
              <a:ext cx="10058960" cy="4642338"/>
            </a:xfrm>
            <a:prstGeom prst="rect">
              <a:avLst/>
            </a:prstGeom>
          </p:spPr>
        </p:pic>
        <p:sp>
          <p:nvSpPr>
            <p:cNvPr id="13" name="Rectángulo redondeado 12"/>
            <p:cNvSpPr/>
            <p:nvPr/>
          </p:nvSpPr>
          <p:spPr>
            <a:xfrm>
              <a:off x="8041341" y="1761565"/>
              <a:ext cx="1842247" cy="1701903"/>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s-AR"/>
            </a:p>
          </p:txBody>
        </p:sp>
      </p:grpSp>
      <p:sp>
        <p:nvSpPr>
          <p:cNvPr id="8" name="Elipse 7"/>
          <p:cNvSpPr/>
          <p:nvPr/>
        </p:nvSpPr>
        <p:spPr>
          <a:xfrm>
            <a:off x="8744688" y="5001066"/>
            <a:ext cx="1371600" cy="1264322"/>
          </a:xfrm>
          <a:prstGeom prst="ellipse">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9" name="Elipse 8"/>
          <p:cNvSpPr/>
          <p:nvPr/>
        </p:nvSpPr>
        <p:spPr>
          <a:xfrm>
            <a:off x="6844083" y="2847454"/>
            <a:ext cx="2303896" cy="3004706"/>
          </a:xfrm>
          <a:prstGeom prst="ellipse">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7" name="Elipse 6"/>
          <p:cNvSpPr/>
          <p:nvPr/>
        </p:nvSpPr>
        <p:spPr>
          <a:xfrm>
            <a:off x="387457" y="2340817"/>
            <a:ext cx="1088402" cy="1013274"/>
          </a:xfrm>
          <a:prstGeom prst="ellipse">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1" name="Flecha abajo 10"/>
          <p:cNvSpPr/>
          <p:nvPr/>
        </p:nvSpPr>
        <p:spPr>
          <a:xfrm rot="16200000">
            <a:off x="5213380" y="4462097"/>
            <a:ext cx="753034" cy="1999783"/>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Tree>
    <p:extLst>
      <p:ext uri="{BB962C8B-B14F-4D97-AF65-F5344CB8AC3E}">
        <p14:creationId xmlns:p14="http://schemas.microsoft.com/office/powerpoint/2010/main" val="186224120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86000">
              <a:schemeClr val="bg1"/>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6059488" y="502626"/>
            <a:ext cx="6132513" cy="600033"/>
          </a:xfrm>
          <a:solidFill>
            <a:srgbClr val="00AAA9"/>
          </a:solidFill>
        </p:spPr>
        <p:txBody>
          <a:bodyPr>
            <a:normAutofit/>
          </a:bodyPr>
          <a:lstStyle/>
          <a:p>
            <a:pPr algn="ctr">
              <a:lnSpc>
                <a:spcPct val="100000"/>
              </a:lnSpc>
            </a:pPr>
            <a:r>
              <a:rPr lang="es-AR" sz="3200" dirty="0" smtClean="0">
                <a:solidFill>
                  <a:schemeClr val="bg1"/>
                </a:solidFill>
                <a:latin typeface="Roboto Medium" panose="02000000000000000000" pitchFamily="2" charset="0"/>
                <a:ea typeface="Roboto Medium" panose="02000000000000000000" pitchFamily="2" charset="0"/>
              </a:rPr>
              <a:t>Espacio participativo</a:t>
            </a:r>
            <a:endParaRPr lang="es-AR" sz="3200" dirty="0">
              <a:solidFill>
                <a:schemeClr val="bg1"/>
              </a:solidFill>
              <a:latin typeface="Roboto Medium" panose="02000000000000000000" pitchFamily="2" charset="0"/>
              <a:ea typeface="Roboto Medium" panose="02000000000000000000" pitchFamily="2" charset="0"/>
            </a:endParaRPr>
          </a:p>
        </p:txBody>
      </p:sp>
      <p:pic>
        <p:nvPicPr>
          <p:cNvPr id="5" name="Marcador de contenido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4379025" y="1712025"/>
            <a:ext cx="3360925" cy="3360925"/>
          </a:xfrm>
        </p:spPr>
      </p:pic>
      <p:pic>
        <p:nvPicPr>
          <p:cNvPr id="4" name="Imagen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41341" y="5243697"/>
            <a:ext cx="3826973" cy="1614303"/>
          </a:xfrm>
          <a:prstGeom prst="rect">
            <a:avLst/>
          </a:prstGeom>
        </p:spPr>
      </p:pic>
    </p:spTree>
    <p:extLst>
      <p:ext uri="{BB962C8B-B14F-4D97-AF65-F5344CB8AC3E}">
        <p14:creationId xmlns:p14="http://schemas.microsoft.com/office/powerpoint/2010/main" val="265015332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41341" y="5243697"/>
            <a:ext cx="3826973" cy="1614303"/>
          </a:xfrm>
          <a:prstGeom prst="rect">
            <a:avLst/>
          </a:prstGeom>
        </p:spPr>
      </p:pic>
      <p:graphicFrame>
        <p:nvGraphicFramePr>
          <p:cNvPr id="5" name="Marcador de contenido 4"/>
          <p:cNvGraphicFramePr>
            <a:graphicFrameLocks noGrp="1"/>
          </p:cNvGraphicFramePr>
          <p:nvPr>
            <p:ph idx="1"/>
            <p:extLst>
              <p:ext uri="{D42A27DB-BD31-4B8C-83A1-F6EECF244321}">
                <p14:modId xmlns:p14="http://schemas.microsoft.com/office/powerpoint/2010/main" val="1523710906"/>
              </p:ext>
            </p:extLst>
          </p:nvPr>
        </p:nvGraphicFramePr>
        <p:xfrm>
          <a:off x="970412" y="1383322"/>
          <a:ext cx="9336452" cy="3860375"/>
        </p:xfrm>
        <a:graphic>
          <a:graphicData uri="http://schemas.openxmlformats.org/drawingml/2006/table">
            <a:tbl>
              <a:tblPr firstRow="1" bandRow="1">
                <a:tableStyleId>{5C22544A-7EE6-4342-B048-85BDC9FD1C3A}</a:tableStyleId>
              </a:tblPr>
              <a:tblGrid>
                <a:gridCol w="2397269"/>
                <a:gridCol w="6939183"/>
              </a:tblGrid>
              <a:tr h="772075">
                <a:tc>
                  <a:txBody>
                    <a:bodyPr/>
                    <a:lstStyle/>
                    <a:p>
                      <a:pPr algn="ctr"/>
                      <a:r>
                        <a:rPr lang="es-AR" sz="2400" dirty="0" smtClean="0">
                          <a:latin typeface="Roboto" panose="02000000000000000000" pitchFamily="2" charset="0"/>
                          <a:ea typeface="Roboto" panose="02000000000000000000" pitchFamily="2" charset="0"/>
                        </a:rPr>
                        <a:t>FECHA</a:t>
                      </a:r>
                      <a:endParaRPr lang="es-AR" sz="2400" dirty="0">
                        <a:latin typeface="Roboto" panose="02000000000000000000" pitchFamily="2" charset="0"/>
                        <a:ea typeface="Roboto" panose="02000000000000000000" pitchFamily="2" charset="0"/>
                      </a:endParaRPr>
                    </a:p>
                  </a:txBody>
                  <a:tcPr anchor="ctr">
                    <a:solidFill>
                      <a:srgbClr val="FF8B2D"/>
                    </a:solidFill>
                  </a:tcPr>
                </a:tc>
                <a:tc>
                  <a:txBody>
                    <a:bodyPr/>
                    <a:lstStyle/>
                    <a:p>
                      <a:pPr algn="ctr"/>
                      <a:r>
                        <a:rPr lang="es-AR" sz="2400" dirty="0" smtClean="0">
                          <a:latin typeface="Roboto" panose="02000000000000000000" pitchFamily="2" charset="0"/>
                          <a:ea typeface="Roboto" panose="02000000000000000000" pitchFamily="2" charset="0"/>
                        </a:rPr>
                        <a:t>EJE</a:t>
                      </a:r>
                      <a:endParaRPr lang="es-AR" sz="2400" dirty="0">
                        <a:latin typeface="Roboto" panose="02000000000000000000" pitchFamily="2" charset="0"/>
                        <a:ea typeface="Roboto" panose="02000000000000000000" pitchFamily="2" charset="0"/>
                      </a:endParaRPr>
                    </a:p>
                  </a:txBody>
                  <a:tcPr anchor="ctr">
                    <a:solidFill>
                      <a:srgbClr val="FF8B2D"/>
                    </a:solidFill>
                  </a:tcPr>
                </a:tc>
              </a:tr>
              <a:tr h="772075">
                <a:tc>
                  <a:txBody>
                    <a:bodyPr/>
                    <a:lstStyle/>
                    <a:p>
                      <a:r>
                        <a:rPr lang="es-AR" sz="2800" strike="sngStrike" dirty="0" smtClean="0">
                          <a:latin typeface="Roboto" panose="02000000000000000000" pitchFamily="2" charset="0"/>
                          <a:ea typeface="Roboto" panose="02000000000000000000" pitchFamily="2" charset="0"/>
                        </a:rPr>
                        <a:t>05/11</a:t>
                      </a:r>
                      <a:endParaRPr lang="es-AR" sz="2800" strike="sngStrike" dirty="0">
                        <a:latin typeface="Roboto" panose="02000000000000000000" pitchFamily="2" charset="0"/>
                        <a:ea typeface="Roboto" panose="02000000000000000000" pitchFamily="2" charset="0"/>
                      </a:endParaRPr>
                    </a:p>
                  </a:txBody>
                  <a:tcPr anchor="ctr"/>
                </a:tc>
                <a:tc>
                  <a:txBody>
                    <a:bodyPr/>
                    <a:lstStyle/>
                    <a:p>
                      <a:r>
                        <a:rPr lang="es-AR" sz="2800" strike="sngStrike" dirty="0" smtClean="0">
                          <a:latin typeface="Roboto" panose="02000000000000000000" pitchFamily="2" charset="0"/>
                          <a:ea typeface="Roboto" panose="02000000000000000000" pitchFamily="2" charset="0"/>
                        </a:rPr>
                        <a:t>Funciones Investigación</a:t>
                      </a:r>
                      <a:r>
                        <a:rPr lang="es-AR" sz="2800" strike="sngStrike" baseline="0" dirty="0" smtClean="0">
                          <a:latin typeface="Roboto" panose="02000000000000000000" pitchFamily="2" charset="0"/>
                          <a:ea typeface="Roboto" panose="02000000000000000000" pitchFamily="2" charset="0"/>
                        </a:rPr>
                        <a:t> y transferencia</a:t>
                      </a:r>
                      <a:endParaRPr lang="es-AR" sz="2800" strike="sngStrike" dirty="0">
                        <a:latin typeface="Roboto" panose="02000000000000000000" pitchFamily="2" charset="0"/>
                        <a:ea typeface="Roboto" panose="02000000000000000000" pitchFamily="2" charset="0"/>
                      </a:endParaRPr>
                    </a:p>
                  </a:txBody>
                  <a:tcPr anchor="ctr"/>
                </a:tc>
              </a:tr>
              <a:tr h="772075">
                <a:tc>
                  <a:txBody>
                    <a:bodyPr/>
                    <a:lstStyle/>
                    <a:p>
                      <a:r>
                        <a:rPr lang="es-AR" sz="2800" strike="sngStrike" dirty="0" smtClean="0">
                          <a:latin typeface="Roboto" panose="02000000000000000000" pitchFamily="2" charset="0"/>
                          <a:ea typeface="Roboto" panose="02000000000000000000" pitchFamily="2" charset="0"/>
                        </a:rPr>
                        <a:t>18/11</a:t>
                      </a:r>
                      <a:endParaRPr lang="es-AR" sz="2800" strike="sngStrike" dirty="0">
                        <a:latin typeface="Roboto" panose="02000000000000000000" pitchFamily="2" charset="0"/>
                        <a:ea typeface="Roboto" panose="02000000000000000000" pitchFamily="2" charset="0"/>
                      </a:endParaRPr>
                    </a:p>
                  </a:txBody>
                  <a:tcPr anchor="ctr"/>
                </a:tc>
                <a:tc>
                  <a:txBody>
                    <a:bodyPr/>
                    <a:lstStyle/>
                    <a:p>
                      <a:r>
                        <a:rPr lang="es-AR" sz="2800" strike="sngStrike" dirty="0" smtClean="0">
                          <a:latin typeface="Roboto" panose="02000000000000000000" pitchFamily="2" charset="0"/>
                          <a:ea typeface="Roboto" panose="02000000000000000000" pitchFamily="2" charset="0"/>
                        </a:rPr>
                        <a:t>Función Académica</a:t>
                      </a:r>
                      <a:endParaRPr lang="es-AR" sz="2800" strike="sngStrike" dirty="0">
                        <a:latin typeface="Roboto" panose="02000000000000000000" pitchFamily="2" charset="0"/>
                        <a:ea typeface="Roboto" panose="02000000000000000000" pitchFamily="2" charset="0"/>
                      </a:endParaRPr>
                    </a:p>
                  </a:txBody>
                  <a:tcPr anchor="ctr"/>
                </a:tc>
              </a:tr>
              <a:tr h="772075">
                <a:tc>
                  <a:txBody>
                    <a:bodyPr/>
                    <a:lstStyle/>
                    <a:p>
                      <a:r>
                        <a:rPr lang="es-AR" sz="2800" dirty="0" smtClean="0">
                          <a:latin typeface="Roboto" panose="02000000000000000000" pitchFamily="2" charset="0"/>
                          <a:ea typeface="Roboto" panose="02000000000000000000" pitchFamily="2" charset="0"/>
                        </a:rPr>
                        <a:t>01/12</a:t>
                      </a:r>
                      <a:endParaRPr lang="es-AR" sz="2800" dirty="0">
                        <a:latin typeface="Roboto" panose="02000000000000000000" pitchFamily="2" charset="0"/>
                        <a:ea typeface="Roboto" panose="02000000000000000000" pitchFamily="2" charset="0"/>
                      </a:endParaRPr>
                    </a:p>
                  </a:txBody>
                  <a:tcPr anchor="ctr"/>
                </a:tc>
                <a:tc>
                  <a:txBody>
                    <a:bodyPr/>
                    <a:lstStyle/>
                    <a:p>
                      <a:r>
                        <a:rPr lang="es-AR" sz="2800" dirty="0" smtClean="0">
                          <a:latin typeface="Roboto" panose="02000000000000000000" pitchFamily="2" charset="0"/>
                          <a:ea typeface="Roboto" panose="02000000000000000000" pitchFamily="2" charset="0"/>
                        </a:rPr>
                        <a:t>Función Extensión</a:t>
                      </a:r>
                      <a:endParaRPr lang="es-AR" sz="2800" dirty="0">
                        <a:latin typeface="Roboto" panose="02000000000000000000" pitchFamily="2" charset="0"/>
                        <a:ea typeface="Roboto" panose="02000000000000000000" pitchFamily="2" charset="0"/>
                      </a:endParaRPr>
                    </a:p>
                  </a:txBody>
                  <a:tcPr anchor="ctr"/>
                </a:tc>
              </a:tr>
              <a:tr h="772075">
                <a:tc>
                  <a:txBody>
                    <a:bodyPr/>
                    <a:lstStyle/>
                    <a:p>
                      <a:r>
                        <a:rPr lang="es-AR" sz="2800" dirty="0" smtClean="0">
                          <a:latin typeface="Roboto" panose="02000000000000000000" pitchFamily="2" charset="0"/>
                          <a:ea typeface="Roboto" panose="02000000000000000000" pitchFamily="2" charset="0"/>
                        </a:rPr>
                        <a:t>15/12</a:t>
                      </a:r>
                      <a:endParaRPr lang="es-AR" sz="2800" dirty="0">
                        <a:latin typeface="Roboto" panose="02000000000000000000" pitchFamily="2" charset="0"/>
                        <a:ea typeface="Roboto" panose="02000000000000000000" pitchFamily="2" charset="0"/>
                      </a:endParaRPr>
                    </a:p>
                  </a:txBody>
                  <a:tcPr anchor="ctr"/>
                </a:tc>
                <a:tc>
                  <a:txBody>
                    <a:bodyPr/>
                    <a:lstStyle/>
                    <a:p>
                      <a:r>
                        <a:rPr lang="es-AR" sz="2800" dirty="0" smtClean="0">
                          <a:latin typeface="Roboto" panose="02000000000000000000" pitchFamily="2" charset="0"/>
                          <a:ea typeface="Roboto" panose="02000000000000000000" pitchFamily="2" charset="0"/>
                        </a:rPr>
                        <a:t>Gestión institucional</a:t>
                      </a:r>
                      <a:endParaRPr lang="es-AR" sz="2800" dirty="0">
                        <a:latin typeface="Roboto" panose="02000000000000000000" pitchFamily="2" charset="0"/>
                        <a:ea typeface="Roboto" panose="02000000000000000000" pitchFamily="2" charset="0"/>
                      </a:endParaRPr>
                    </a:p>
                  </a:txBody>
                  <a:tcPr anchor="ctr"/>
                </a:tc>
              </a:tr>
            </a:tbl>
          </a:graphicData>
        </a:graphic>
      </p:graphicFrame>
      <p:sp>
        <p:nvSpPr>
          <p:cNvPr id="7" name="Título 1"/>
          <p:cNvSpPr txBox="1">
            <a:spLocks/>
          </p:cNvSpPr>
          <p:nvPr/>
        </p:nvSpPr>
        <p:spPr>
          <a:xfrm>
            <a:off x="6059489" y="502626"/>
            <a:ext cx="6132512" cy="607717"/>
          </a:xfrm>
          <a:prstGeom prst="rect">
            <a:avLst/>
          </a:prstGeom>
          <a:solidFill>
            <a:srgbClr val="00AAA9"/>
          </a:solidFill>
        </p:spPr>
        <p:txBody>
          <a:bodyPr vert="horz" lIns="91440" tIns="45720" rIns="91440" bIns="45720" rtlCol="0" anchor="t">
            <a:no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s-AR" sz="3200" dirty="0" smtClean="0">
                <a:solidFill>
                  <a:schemeClr val="bg1"/>
                </a:solidFill>
                <a:latin typeface="Roboto Medium" panose="02000000000000000000" pitchFamily="2" charset="0"/>
                <a:ea typeface="Roboto Medium" panose="02000000000000000000" pitchFamily="2" charset="0"/>
              </a:rPr>
              <a:t>Próximos encuentros</a:t>
            </a:r>
            <a:endParaRPr lang="es-AR" sz="3200" dirty="0">
              <a:solidFill>
                <a:schemeClr val="bg1"/>
              </a:solidFill>
              <a:latin typeface="Roboto Medium" panose="02000000000000000000" pitchFamily="2" charset="0"/>
              <a:ea typeface="Roboto Medium" panose="02000000000000000000" pitchFamily="2" charset="0"/>
            </a:endParaRPr>
          </a:p>
        </p:txBody>
      </p:sp>
      <p:sp>
        <p:nvSpPr>
          <p:cNvPr id="3" name="Flecha derecha 2"/>
          <p:cNvSpPr/>
          <p:nvPr/>
        </p:nvSpPr>
        <p:spPr>
          <a:xfrm rot="10800000">
            <a:off x="7151913" y="3313509"/>
            <a:ext cx="4210864" cy="1519946"/>
          </a:xfrm>
          <a:prstGeom prst="rightArrow">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Tree>
    <p:extLst>
      <p:ext uri="{BB962C8B-B14F-4D97-AF65-F5344CB8AC3E}">
        <p14:creationId xmlns:p14="http://schemas.microsoft.com/office/powerpoint/2010/main" val="35337420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p:cNvSpPr txBox="1">
            <a:spLocks/>
          </p:cNvSpPr>
          <p:nvPr/>
        </p:nvSpPr>
        <p:spPr>
          <a:xfrm>
            <a:off x="0" y="522330"/>
            <a:ext cx="3926541" cy="600033"/>
          </a:xfrm>
          <a:prstGeom prst="rect">
            <a:avLst/>
          </a:prstGeom>
          <a:solidFill>
            <a:srgbClr val="FF8B2D"/>
          </a:solidFill>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00000"/>
              </a:lnSpc>
            </a:pPr>
            <a:r>
              <a:rPr lang="es-AR" sz="3200" dirty="0">
                <a:solidFill>
                  <a:schemeClr val="bg1"/>
                </a:solidFill>
                <a:latin typeface="Roboto Medium" panose="02000000000000000000" pitchFamily="2" charset="0"/>
                <a:ea typeface="Roboto Medium" panose="02000000000000000000" pitchFamily="2" charset="0"/>
              </a:rPr>
              <a:t>Camino de trabajo</a:t>
            </a:r>
          </a:p>
        </p:txBody>
      </p:sp>
      <p:sp>
        <p:nvSpPr>
          <p:cNvPr id="7" name="CuadroTexto 6"/>
          <p:cNvSpPr txBox="1"/>
          <p:nvPr/>
        </p:nvSpPr>
        <p:spPr>
          <a:xfrm>
            <a:off x="582813" y="3593948"/>
            <a:ext cx="3487479" cy="1477328"/>
          </a:xfrm>
          <a:prstGeom prst="rect">
            <a:avLst/>
          </a:prstGeom>
          <a:noFill/>
        </p:spPr>
        <p:txBody>
          <a:bodyPr wrap="square" rtlCol="0">
            <a:spAutoFit/>
          </a:bodyPr>
          <a:lstStyle/>
          <a:p>
            <a:r>
              <a:rPr lang="es-AR" dirty="0" smtClean="0">
                <a:latin typeface="Roboto" panose="02000000000000000000" pitchFamily="2" charset="0"/>
                <a:ea typeface="Roboto" panose="02000000000000000000" pitchFamily="2" charset="0"/>
              </a:rPr>
              <a:t>Acreditaciones de carreras</a:t>
            </a:r>
          </a:p>
          <a:p>
            <a:r>
              <a:rPr lang="es-AR" dirty="0" smtClean="0">
                <a:latin typeface="Roboto" panose="02000000000000000000" pitchFamily="2" charset="0"/>
                <a:ea typeface="Roboto" panose="02000000000000000000" pitchFamily="2" charset="0"/>
              </a:rPr>
              <a:t>Plan de Desarrollo Institucional</a:t>
            </a:r>
          </a:p>
          <a:p>
            <a:r>
              <a:rPr lang="es-AR" dirty="0">
                <a:latin typeface="Roboto" panose="02000000000000000000" pitchFamily="2" charset="0"/>
                <a:ea typeface="Roboto" panose="02000000000000000000" pitchFamily="2" charset="0"/>
              </a:rPr>
              <a:t>Encuestas </a:t>
            </a:r>
            <a:endParaRPr lang="es-AR" dirty="0" smtClean="0">
              <a:latin typeface="Roboto" panose="02000000000000000000" pitchFamily="2" charset="0"/>
              <a:ea typeface="Roboto" panose="02000000000000000000" pitchFamily="2" charset="0"/>
            </a:endParaRPr>
          </a:p>
          <a:p>
            <a:r>
              <a:rPr lang="es-AR" dirty="0" smtClean="0">
                <a:latin typeface="Roboto" panose="02000000000000000000" pitchFamily="2" charset="0"/>
                <a:ea typeface="Roboto" panose="02000000000000000000" pitchFamily="2" charset="0"/>
              </a:rPr>
              <a:t>Autoevaluación Institucional</a:t>
            </a:r>
          </a:p>
          <a:p>
            <a:r>
              <a:rPr lang="es-AR" dirty="0" smtClean="0">
                <a:latin typeface="Roboto" panose="02000000000000000000" pitchFamily="2" charset="0"/>
                <a:ea typeface="Roboto" panose="02000000000000000000" pitchFamily="2" charset="0"/>
              </a:rPr>
              <a:t>Evaluación externa</a:t>
            </a:r>
          </a:p>
        </p:txBody>
      </p:sp>
      <p:sp>
        <p:nvSpPr>
          <p:cNvPr id="8" name="CuadroTexto 7"/>
          <p:cNvSpPr txBox="1"/>
          <p:nvPr/>
        </p:nvSpPr>
        <p:spPr>
          <a:xfrm>
            <a:off x="8110381" y="3593948"/>
            <a:ext cx="3487478" cy="646331"/>
          </a:xfrm>
          <a:prstGeom prst="rect">
            <a:avLst/>
          </a:prstGeom>
          <a:noFill/>
        </p:spPr>
        <p:txBody>
          <a:bodyPr wrap="square" rtlCol="0">
            <a:spAutoFit/>
          </a:bodyPr>
          <a:lstStyle/>
          <a:p>
            <a:r>
              <a:rPr lang="es-AR" dirty="0" smtClean="0">
                <a:latin typeface="Roboto" panose="02000000000000000000" pitchFamily="2" charset="0"/>
                <a:ea typeface="Roboto" panose="02000000000000000000" pitchFamily="2" charset="0"/>
              </a:rPr>
              <a:t>Estructura </a:t>
            </a:r>
            <a:r>
              <a:rPr lang="es-AR" dirty="0">
                <a:latin typeface="Roboto" panose="02000000000000000000" pitchFamily="2" charset="0"/>
                <a:ea typeface="Roboto" panose="02000000000000000000" pitchFamily="2" charset="0"/>
              </a:rPr>
              <a:t>y abordaje participativo similar al PDI</a:t>
            </a:r>
            <a:endParaRPr lang="es-AR" dirty="0" smtClean="0">
              <a:latin typeface="Roboto" panose="02000000000000000000" pitchFamily="2" charset="0"/>
              <a:ea typeface="Roboto" panose="02000000000000000000" pitchFamily="2" charset="0"/>
            </a:endParaRPr>
          </a:p>
        </p:txBody>
      </p:sp>
      <p:sp>
        <p:nvSpPr>
          <p:cNvPr id="9" name="CuadroTexto 8"/>
          <p:cNvSpPr txBox="1"/>
          <p:nvPr/>
        </p:nvSpPr>
        <p:spPr>
          <a:xfrm>
            <a:off x="4315749" y="3593948"/>
            <a:ext cx="3487478" cy="923330"/>
          </a:xfrm>
          <a:prstGeom prst="rect">
            <a:avLst/>
          </a:prstGeom>
          <a:noFill/>
        </p:spPr>
        <p:txBody>
          <a:bodyPr wrap="square" rtlCol="0">
            <a:spAutoFit/>
          </a:bodyPr>
          <a:lstStyle/>
          <a:p>
            <a:r>
              <a:rPr lang="es-AR" dirty="0" smtClean="0">
                <a:latin typeface="Roboto" panose="02000000000000000000" pitchFamily="2" charset="0"/>
                <a:ea typeface="Roboto" panose="02000000000000000000" pitchFamily="2" charset="0"/>
              </a:rPr>
              <a:t>Incorpora perspectivas transversales, entre otros elementos</a:t>
            </a:r>
            <a:endParaRPr lang="es-AR" dirty="0">
              <a:latin typeface="Roboto" panose="02000000000000000000" pitchFamily="2" charset="0"/>
              <a:ea typeface="Roboto" panose="02000000000000000000" pitchFamily="2" charset="0"/>
            </a:endParaRPr>
          </a:p>
        </p:txBody>
      </p:sp>
      <p:sp>
        <p:nvSpPr>
          <p:cNvPr id="10" name="Elipse 9"/>
          <p:cNvSpPr/>
          <p:nvPr/>
        </p:nvSpPr>
        <p:spPr>
          <a:xfrm>
            <a:off x="826775" y="5316945"/>
            <a:ext cx="2999553" cy="738554"/>
          </a:xfrm>
          <a:prstGeom prst="ellipse">
            <a:avLst/>
          </a:prstGeom>
          <a:solidFill>
            <a:srgbClr val="00AAA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AR" dirty="0" smtClean="0">
                <a:latin typeface="Roboto" panose="02000000000000000000" pitchFamily="2" charset="0"/>
                <a:ea typeface="Roboto" panose="02000000000000000000" pitchFamily="2" charset="0"/>
              </a:rPr>
              <a:t>Análisis de documentos</a:t>
            </a:r>
            <a:endParaRPr lang="es-AR" dirty="0">
              <a:latin typeface="Roboto" panose="02000000000000000000" pitchFamily="2" charset="0"/>
              <a:ea typeface="Roboto" panose="02000000000000000000" pitchFamily="2" charset="0"/>
            </a:endParaRPr>
          </a:p>
        </p:txBody>
      </p:sp>
      <p:sp>
        <p:nvSpPr>
          <p:cNvPr id="11" name="Elipse 10"/>
          <p:cNvSpPr/>
          <p:nvPr/>
        </p:nvSpPr>
        <p:spPr>
          <a:xfrm>
            <a:off x="4569735" y="4766870"/>
            <a:ext cx="3041204" cy="738554"/>
          </a:xfrm>
          <a:prstGeom prst="ellipse">
            <a:avLst/>
          </a:prstGeom>
          <a:solidFill>
            <a:srgbClr val="00AAA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AR" dirty="0" smtClean="0">
                <a:latin typeface="Roboto" panose="02000000000000000000" pitchFamily="2" charset="0"/>
                <a:ea typeface="Roboto" panose="02000000000000000000" pitchFamily="2" charset="0"/>
              </a:rPr>
              <a:t>Proyección de institucionalización</a:t>
            </a:r>
            <a:endParaRPr lang="es-AR" dirty="0">
              <a:latin typeface="Roboto" panose="02000000000000000000" pitchFamily="2" charset="0"/>
              <a:ea typeface="Roboto" panose="02000000000000000000" pitchFamily="2" charset="0"/>
            </a:endParaRPr>
          </a:p>
        </p:txBody>
      </p:sp>
      <p:sp>
        <p:nvSpPr>
          <p:cNvPr id="12" name="Elipse 11"/>
          <p:cNvSpPr/>
          <p:nvPr/>
        </p:nvSpPr>
        <p:spPr>
          <a:xfrm>
            <a:off x="8302670" y="4489871"/>
            <a:ext cx="2999553" cy="959898"/>
          </a:xfrm>
          <a:prstGeom prst="ellipse">
            <a:avLst/>
          </a:prstGeom>
          <a:solidFill>
            <a:srgbClr val="00AAA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AR" dirty="0" smtClean="0">
                <a:latin typeface="Roboto" panose="02000000000000000000" pitchFamily="2" charset="0"/>
                <a:ea typeface="Roboto" panose="02000000000000000000" pitchFamily="2" charset="0"/>
              </a:rPr>
              <a:t>Preparación y articulación de debates</a:t>
            </a:r>
            <a:endParaRPr lang="es-AR" dirty="0">
              <a:latin typeface="Roboto" panose="02000000000000000000" pitchFamily="2" charset="0"/>
              <a:ea typeface="Roboto" panose="02000000000000000000" pitchFamily="2" charset="0"/>
            </a:endParaRPr>
          </a:p>
        </p:txBody>
      </p:sp>
      <p:sp>
        <p:nvSpPr>
          <p:cNvPr id="2" name="Pentágono 1"/>
          <p:cNvSpPr/>
          <p:nvPr/>
        </p:nvSpPr>
        <p:spPr>
          <a:xfrm>
            <a:off x="582814" y="1911767"/>
            <a:ext cx="3487478" cy="1436512"/>
          </a:xfrm>
          <a:prstGeom prst="homePlate">
            <a:avLst/>
          </a:prstGeom>
          <a:gradFill flip="none" rotWithShape="1">
            <a:gsLst>
              <a:gs pos="0">
                <a:srgbClr val="E72176">
                  <a:tint val="66000"/>
                  <a:satMod val="160000"/>
                </a:srgbClr>
              </a:gs>
              <a:gs pos="50000">
                <a:srgbClr val="E72176">
                  <a:tint val="44500"/>
                  <a:satMod val="160000"/>
                </a:srgbClr>
              </a:gs>
              <a:gs pos="100000">
                <a:srgbClr val="E72176">
                  <a:tint val="23500"/>
                  <a:satMod val="160000"/>
                </a:srgbClr>
              </a:gs>
            </a:gsLst>
            <a:path path="circle">
              <a:fillToRect l="100000" b="100000"/>
            </a:path>
            <a:tileRect t="-100000" r="-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AR" sz="2400" dirty="0" smtClean="0">
                <a:latin typeface="Roboto" panose="02000000000000000000" pitchFamily="2" charset="0"/>
                <a:ea typeface="Roboto" panose="02000000000000000000" pitchFamily="2" charset="0"/>
              </a:rPr>
              <a:t>Diagnósticos</a:t>
            </a:r>
            <a:endParaRPr lang="es-AR" sz="2400" dirty="0">
              <a:latin typeface="Roboto" panose="02000000000000000000" pitchFamily="2" charset="0"/>
              <a:ea typeface="Roboto" panose="02000000000000000000" pitchFamily="2" charset="0"/>
            </a:endParaRPr>
          </a:p>
        </p:txBody>
      </p:sp>
      <p:sp>
        <p:nvSpPr>
          <p:cNvPr id="16" name="Pentágono 15"/>
          <p:cNvSpPr/>
          <p:nvPr/>
        </p:nvSpPr>
        <p:spPr>
          <a:xfrm>
            <a:off x="4346598" y="1907844"/>
            <a:ext cx="3487478" cy="1436512"/>
          </a:xfrm>
          <a:prstGeom prst="homePlate">
            <a:avLst/>
          </a:prstGeom>
          <a:gradFill flip="none" rotWithShape="1">
            <a:gsLst>
              <a:gs pos="0">
                <a:srgbClr val="E72176">
                  <a:tint val="66000"/>
                  <a:satMod val="160000"/>
                </a:srgbClr>
              </a:gs>
              <a:gs pos="50000">
                <a:srgbClr val="E72176">
                  <a:tint val="44500"/>
                  <a:satMod val="160000"/>
                </a:srgbClr>
              </a:gs>
              <a:gs pos="100000">
                <a:srgbClr val="E72176">
                  <a:tint val="23500"/>
                  <a:satMod val="160000"/>
                </a:srgbClr>
              </a:gs>
            </a:gsLst>
            <a:path path="circle">
              <a:fillToRect l="100000" b="100000"/>
            </a:path>
            <a:tileRect t="-100000" r="-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AR" sz="2400" dirty="0">
                <a:latin typeface="Roboto" panose="02000000000000000000" pitchFamily="2" charset="0"/>
                <a:ea typeface="Roboto" panose="02000000000000000000" pitchFamily="2" charset="0"/>
              </a:rPr>
              <a:t>Estatuto UNCo</a:t>
            </a:r>
          </a:p>
        </p:txBody>
      </p:sp>
      <p:sp>
        <p:nvSpPr>
          <p:cNvPr id="17" name="Pentágono 16"/>
          <p:cNvSpPr/>
          <p:nvPr/>
        </p:nvSpPr>
        <p:spPr>
          <a:xfrm>
            <a:off x="8110382" y="1907844"/>
            <a:ext cx="3487478" cy="1436512"/>
          </a:xfrm>
          <a:prstGeom prst="homePlate">
            <a:avLst/>
          </a:prstGeom>
          <a:solidFill>
            <a:srgbClr val="E7217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AR" sz="2400" dirty="0" smtClean="0">
                <a:latin typeface="Roboto" panose="02000000000000000000" pitchFamily="2" charset="0"/>
                <a:ea typeface="Roboto" panose="02000000000000000000" pitchFamily="2" charset="0"/>
              </a:rPr>
              <a:t>Plan estratégico</a:t>
            </a:r>
            <a:endParaRPr lang="es-AR" sz="2400"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3119507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1" grpId="0" animBg="1"/>
      <p:bldP spid="12" grpId="0" animBg="1"/>
      <p:bldP spid="16" grpId="0" animBg="1"/>
      <p:bldP spid="1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957807" y="1604805"/>
            <a:ext cx="10304927" cy="3547055"/>
          </a:xfrm>
        </p:spPr>
        <p:txBody>
          <a:bodyPr>
            <a:normAutofit/>
          </a:bodyPr>
          <a:lstStyle/>
          <a:p>
            <a:pPr marL="0" indent="6184900" algn="r">
              <a:lnSpc>
                <a:spcPct val="100000"/>
              </a:lnSpc>
              <a:spcBef>
                <a:spcPts val="0"/>
              </a:spcBef>
              <a:buNone/>
            </a:pPr>
            <a:endParaRPr lang="es-AR" b="1" dirty="0" smtClean="0">
              <a:solidFill>
                <a:srgbClr val="202945"/>
              </a:solidFill>
              <a:latin typeface="Roboto" panose="02000000000000000000" pitchFamily="2" charset="0"/>
              <a:ea typeface="Roboto" panose="02000000000000000000" pitchFamily="2" charset="0"/>
            </a:endParaRPr>
          </a:p>
          <a:p>
            <a:pPr marL="514350" indent="-514350">
              <a:lnSpc>
                <a:spcPct val="100000"/>
              </a:lnSpc>
              <a:spcBef>
                <a:spcPts val="1200"/>
              </a:spcBef>
              <a:spcAft>
                <a:spcPts val="1200"/>
              </a:spcAft>
              <a:buAutoNum type="arabicPeriod"/>
            </a:pPr>
            <a:r>
              <a:rPr lang="es-AR" dirty="0" smtClean="0">
                <a:latin typeface="Roboto" panose="02000000000000000000" pitchFamily="2" charset="0"/>
                <a:ea typeface="Roboto" panose="02000000000000000000" pitchFamily="2" charset="0"/>
              </a:rPr>
              <a:t>Consensuar los objetivos como modo de respuesta a los problemas, con una implementación a 6 años.</a:t>
            </a:r>
          </a:p>
          <a:p>
            <a:pPr marL="514350" indent="-514350">
              <a:lnSpc>
                <a:spcPct val="100000"/>
              </a:lnSpc>
              <a:spcBef>
                <a:spcPts val="1200"/>
              </a:spcBef>
              <a:spcAft>
                <a:spcPts val="1200"/>
              </a:spcAft>
              <a:buAutoNum type="arabicPeriod"/>
            </a:pPr>
            <a:r>
              <a:rPr lang="es-AR" dirty="0" smtClean="0">
                <a:latin typeface="Roboto" panose="02000000000000000000" pitchFamily="2" charset="0"/>
                <a:ea typeface="Roboto" panose="02000000000000000000" pitchFamily="2" charset="0"/>
              </a:rPr>
              <a:t>Proponer acciones para cada objetivo.</a:t>
            </a:r>
          </a:p>
          <a:p>
            <a:pPr marL="514350" indent="-514350">
              <a:lnSpc>
                <a:spcPct val="100000"/>
              </a:lnSpc>
              <a:spcBef>
                <a:spcPts val="1200"/>
              </a:spcBef>
              <a:spcAft>
                <a:spcPts val="1200"/>
              </a:spcAft>
              <a:buAutoNum type="arabicPeriod"/>
            </a:pPr>
            <a:r>
              <a:rPr lang="es-AR" dirty="0" smtClean="0">
                <a:latin typeface="Roboto" panose="02000000000000000000" pitchFamily="2" charset="0"/>
                <a:ea typeface="Roboto" panose="02000000000000000000" pitchFamily="2" charset="0"/>
              </a:rPr>
              <a:t>Reflexionar sobre las perspectivas transversales.</a:t>
            </a:r>
          </a:p>
        </p:txBody>
      </p:sp>
      <p:sp>
        <p:nvSpPr>
          <p:cNvPr id="4" name="Título 1"/>
          <p:cNvSpPr txBox="1">
            <a:spLocks/>
          </p:cNvSpPr>
          <p:nvPr/>
        </p:nvSpPr>
        <p:spPr>
          <a:xfrm>
            <a:off x="0" y="522330"/>
            <a:ext cx="6059488" cy="600033"/>
          </a:xfrm>
          <a:prstGeom prst="rect">
            <a:avLst/>
          </a:prstGeom>
          <a:solidFill>
            <a:srgbClr val="FF8B2D"/>
          </a:solidFill>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00000"/>
              </a:lnSpc>
            </a:pPr>
            <a:r>
              <a:rPr lang="es-AR" sz="3200" dirty="0" smtClean="0">
                <a:solidFill>
                  <a:schemeClr val="bg1"/>
                </a:solidFill>
                <a:latin typeface="Roboto Medium" panose="02000000000000000000" pitchFamily="2" charset="0"/>
                <a:ea typeface="Roboto Medium" panose="02000000000000000000" pitchFamily="2" charset="0"/>
              </a:rPr>
              <a:t>Propuesta de </a:t>
            </a:r>
            <a:r>
              <a:rPr lang="es-AR" sz="3200" dirty="0">
                <a:solidFill>
                  <a:schemeClr val="bg1"/>
                </a:solidFill>
                <a:latin typeface="Roboto Medium" panose="02000000000000000000" pitchFamily="2" charset="0"/>
                <a:ea typeface="Roboto Medium" panose="02000000000000000000" pitchFamily="2" charset="0"/>
              </a:rPr>
              <a:t>trabajo</a:t>
            </a:r>
          </a:p>
        </p:txBody>
      </p:sp>
      <p:pic>
        <p:nvPicPr>
          <p:cNvPr id="5" name="Imagen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41341" y="5243697"/>
            <a:ext cx="3826973" cy="1614303"/>
          </a:xfrm>
          <a:prstGeom prst="rect">
            <a:avLst/>
          </a:prstGeom>
        </p:spPr>
      </p:pic>
    </p:spTree>
    <p:extLst>
      <p:ext uri="{BB962C8B-B14F-4D97-AF65-F5344CB8AC3E}">
        <p14:creationId xmlns:p14="http://schemas.microsoft.com/office/powerpoint/2010/main" val="35846071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9000" b="-9000"/>
          </a:stretch>
        </a:blip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1" y="2893380"/>
            <a:ext cx="12191999" cy="998215"/>
          </a:xfrm>
        </p:spPr>
        <p:txBody>
          <a:bodyPr>
            <a:normAutofit/>
          </a:bodyPr>
          <a:lstStyle/>
          <a:p>
            <a:r>
              <a:rPr lang="es-AR" dirty="0" smtClean="0">
                <a:solidFill>
                  <a:schemeClr val="tx1">
                    <a:lumMod val="75000"/>
                    <a:lumOff val="25000"/>
                  </a:schemeClr>
                </a:solidFill>
                <a:latin typeface="Roboto Black" panose="02000000000000000000" pitchFamily="2" charset="0"/>
                <a:ea typeface="Roboto Black" panose="02000000000000000000" pitchFamily="2" charset="0"/>
              </a:rPr>
              <a:t>Eje Académico</a:t>
            </a:r>
            <a:endParaRPr lang="es-AR" dirty="0">
              <a:solidFill>
                <a:schemeClr val="tx1">
                  <a:lumMod val="75000"/>
                  <a:lumOff val="25000"/>
                </a:schemeClr>
              </a:solidFill>
              <a:latin typeface="Roboto Black" panose="02000000000000000000" pitchFamily="2" charset="0"/>
              <a:ea typeface="Roboto Black" panose="02000000000000000000" pitchFamily="2" charset="0"/>
            </a:endParaRPr>
          </a:p>
        </p:txBody>
      </p:sp>
      <p:pic>
        <p:nvPicPr>
          <p:cNvPr id="3" name="Imagen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41341" y="5243697"/>
            <a:ext cx="3826973" cy="1614303"/>
          </a:xfrm>
          <a:prstGeom prst="rect">
            <a:avLst/>
          </a:prstGeom>
        </p:spPr>
      </p:pic>
    </p:spTree>
    <p:extLst>
      <p:ext uri="{BB962C8B-B14F-4D97-AF65-F5344CB8AC3E}">
        <p14:creationId xmlns:p14="http://schemas.microsoft.com/office/powerpoint/2010/main" val="41918035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86000">
              <a:schemeClr val="bg1"/>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6059489" y="502626"/>
            <a:ext cx="6132512" cy="600033"/>
          </a:xfrm>
          <a:solidFill>
            <a:srgbClr val="00AAA9"/>
          </a:solidFill>
        </p:spPr>
        <p:txBody>
          <a:bodyPr>
            <a:normAutofit/>
          </a:bodyPr>
          <a:lstStyle/>
          <a:p>
            <a:pPr algn="ctr">
              <a:lnSpc>
                <a:spcPct val="100000"/>
              </a:lnSpc>
            </a:pPr>
            <a:r>
              <a:rPr lang="es-AR" sz="3200" dirty="0" smtClean="0">
                <a:solidFill>
                  <a:schemeClr val="bg1"/>
                </a:solidFill>
                <a:latin typeface="Roboto Medium" panose="02000000000000000000" pitchFamily="2" charset="0"/>
                <a:ea typeface="Roboto Medium" panose="02000000000000000000" pitchFamily="2" charset="0"/>
              </a:rPr>
              <a:t>¿Qué es?</a:t>
            </a:r>
            <a:endParaRPr lang="es-AR" sz="3200" dirty="0">
              <a:solidFill>
                <a:schemeClr val="bg1"/>
              </a:solidFill>
              <a:latin typeface="Roboto Medium" panose="02000000000000000000" pitchFamily="2" charset="0"/>
              <a:ea typeface="Roboto Medium" panose="02000000000000000000" pitchFamily="2" charset="0"/>
            </a:endParaRPr>
          </a:p>
        </p:txBody>
      </p:sp>
      <p:sp>
        <p:nvSpPr>
          <p:cNvPr id="3" name="Marcador de contenido 2"/>
          <p:cNvSpPr>
            <a:spLocks noGrp="1"/>
          </p:cNvSpPr>
          <p:nvPr>
            <p:ph idx="1"/>
          </p:nvPr>
        </p:nvSpPr>
        <p:spPr>
          <a:xfrm>
            <a:off x="1043354" y="1738500"/>
            <a:ext cx="10105292" cy="3307976"/>
          </a:xfrm>
        </p:spPr>
        <p:txBody>
          <a:bodyPr>
            <a:noAutofit/>
          </a:bodyPr>
          <a:lstStyle/>
          <a:p>
            <a:pPr marL="0" indent="0">
              <a:lnSpc>
                <a:spcPct val="150000"/>
              </a:lnSpc>
              <a:buNone/>
            </a:pPr>
            <a:r>
              <a:rPr lang="es-AR" dirty="0">
                <a:latin typeface="Roboto" panose="02000000000000000000" pitchFamily="2" charset="0"/>
                <a:ea typeface="Roboto" panose="02000000000000000000" pitchFamily="2" charset="0"/>
              </a:rPr>
              <a:t>Comprende los procesos de enseñanza y aprendizaje, la formación de grado y posgrado, las trayectorias estudiantiles y docentes, y las políticas de inclusión, innovación pedagógica y accesibilidad. Busca consolidar una oferta académica pertinente y de calidad en un territorio diverso y extenso</a:t>
            </a:r>
            <a:r>
              <a:rPr lang="es-AR" dirty="0" smtClean="0">
                <a:latin typeface="Roboto" panose="02000000000000000000" pitchFamily="2" charset="0"/>
                <a:ea typeface="Roboto" panose="02000000000000000000" pitchFamily="2" charset="0"/>
              </a:rPr>
              <a:t>.</a:t>
            </a:r>
            <a:endParaRPr lang="es-AR" dirty="0">
              <a:latin typeface="Roboto" panose="02000000000000000000" pitchFamily="2" charset="0"/>
              <a:ea typeface="Roboto" panose="02000000000000000000" pitchFamily="2" charset="0"/>
            </a:endParaRPr>
          </a:p>
        </p:txBody>
      </p:sp>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41341" y="5243697"/>
            <a:ext cx="3826973" cy="1614303"/>
          </a:xfrm>
          <a:prstGeom prst="rect">
            <a:avLst/>
          </a:prstGeom>
        </p:spPr>
      </p:pic>
    </p:spTree>
    <p:extLst>
      <p:ext uri="{BB962C8B-B14F-4D97-AF65-F5344CB8AC3E}">
        <p14:creationId xmlns:p14="http://schemas.microsoft.com/office/powerpoint/2010/main" val="26637052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86000">
              <a:schemeClr val="bg1"/>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Rectángulo 1"/>
          <p:cNvSpPr/>
          <p:nvPr/>
        </p:nvSpPr>
        <p:spPr>
          <a:xfrm>
            <a:off x="452064" y="1992233"/>
            <a:ext cx="11214847" cy="3725828"/>
          </a:xfrm>
          <a:prstGeom prst="rect">
            <a:avLst/>
          </a:prstGeom>
        </p:spPr>
        <p:txBody>
          <a:bodyPr wrap="square">
            <a:spAutoFit/>
          </a:bodyPr>
          <a:lstStyle/>
          <a:p>
            <a:pPr>
              <a:lnSpc>
                <a:spcPct val="107000"/>
              </a:lnSpc>
              <a:spcAft>
                <a:spcPts val="600"/>
              </a:spcAft>
            </a:pPr>
            <a:r>
              <a:rPr lang="es-AR" sz="2400" dirty="0">
                <a:latin typeface="Roboto" panose="02000000000000000000" pitchFamily="2" charset="0"/>
                <a:ea typeface="Roboto" panose="02000000000000000000" pitchFamily="2" charset="0"/>
                <a:cs typeface="Times New Roman" panose="02020603050405020304" pitchFamily="18" charset="0"/>
              </a:rPr>
              <a:t>En cuanto a la docencia, existe una problemática central en la falta de una </a:t>
            </a:r>
            <a:r>
              <a:rPr lang="es-AR" sz="2400" b="1" dirty="0">
                <a:latin typeface="Roboto" panose="02000000000000000000" pitchFamily="2" charset="0"/>
                <a:ea typeface="Roboto" panose="02000000000000000000" pitchFamily="2" charset="0"/>
                <a:cs typeface="Times New Roman" panose="02020603050405020304" pitchFamily="18" charset="0"/>
              </a:rPr>
              <a:t>carrera docente </a:t>
            </a:r>
            <a:r>
              <a:rPr lang="es-AR" sz="2400" dirty="0">
                <a:latin typeface="Roboto" panose="02000000000000000000" pitchFamily="2" charset="0"/>
                <a:ea typeface="Roboto" panose="02000000000000000000" pitchFamily="2" charset="0"/>
                <a:cs typeface="Times New Roman" panose="02020603050405020304" pitchFamily="18" charset="0"/>
              </a:rPr>
              <a:t>efectiva, lo que se traduce en la inexistencia de mecanismos claros de ascenso y la consecuente ausencia de concursos regulares. La carrera docente es percibida como bloqueada, con pocos concursos regulares, lo que limita las posibilidades de jerarquización del personal a pesar de sus méritos, titulación o antigüedad. </a:t>
            </a:r>
          </a:p>
          <a:p>
            <a:pPr>
              <a:lnSpc>
                <a:spcPct val="107000"/>
              </a:lnSpc>
              <a:spcAft>
                <a:spcPts val="600"/>
              </a:spcAft>
            </a:pPr>
            <a:r>
              <a:rPr lang="es-AR" sz="2400" dirty="0">
                <a:latin typeface="Roboto" panose="02000000000000000000" pitchFamily="2" charset="0"/>
                <a:ea typeface="Roboto" panose="02000000000000000000" pitchFamily="2" charset="0"/>
                <a:cs typeface="Times New Roman" panose="02020603050405020304" pitchFamily="18" charset="0"/>
              </a:rPr>
              <a:t>La planta docente se caracteriza por un alto porcentaje de cargos con dedicación simple (10 horas semanales), que afecta la dedicación a la investigación y extensión, y dificulta la conformación de equipos docentes. </a:t>
            </a:r>
          </a:p>
        </p:txBody>
      </p:sp>
      <p:sp>
        <p:nvSpPr>
          <p:cNvPr id="6" name="Título 1"/>
          <p:cNvSpPr txBox="1">
            <a:spLocks/>
          </p:cNvSpPr>
          <p:nvPr/>
        </p:nvSpPr>
        <p:spPr>
          <a:xfrm>
            <a:off x="4935071" y="502626"/>
            <a:ext cx="7256930" cy="832462"/>
          </a:xfrm>
          <a:prstGeom prst="rect">
            <a:avLst/>
          </a:prstGeom>
          <a:solidFill>
            <a:srgbClr val="00AAA9"/>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lnSpc>
                <a:spcPct val="100000"/>
              </a:lnSpc>
            </a:pPr>
            <a:r>
              <a:rPr lang="es-AR" sz="2800" b="1" dirty="0" smtClean="0">
                <a:solidFill>
                  <a:schemeClr val="bg1"/>
                </a:solidFill>
                <a:latin typeface="Roboto" panose="02000000000000000000" pitchFamily="2" charset="0"/>
                <a:ea typeface="Roboto" panose="02000000000000000000" pitchFamily="2" charset="0"/>
              </a:rPr>
              <a:t>Campo problemático</a:t>
            </a:r>
            <a:br>
              <a:rPr lang="es-AR" sz="2800" b="1" dirty="0" smtClean="0">
                <a:solidFill>
                  <a:schemeClr val="bg1"/>
                </a:solidFill>
                <a:latin typeface="Roboto" panose="02000000000000000000" pitchFamily="2" charset="0"/>
                <a:ea typeface="Roboto" panose="02000000000000000000" pitchFamily="2" charset="0"/>
              </a:rPr>
            </a:br>
            <a:r>
              <a:rPr lang="es-AR" sz="2800" b="1" dirty="0" smtClean="0">
                <a:solidFill>
                  <a:schemeClr val="bg1"/>
                </a:solidFill>
                <a:latin typeface="Roboto" panose="02000000000000000000" pitchFamily="2" charset="0"/>
                <a:ea typeface="Roboto" panose="02000000000000000000" pitchFamily="2" charset="0"/>
              </a:rPr>
              <a:t>Línea prioritaria </a:t>
            </a:r>
            <a:r>
              <a:rPr lang="es-AR" sz="2800" dirty="0" smtClean="0">
                <a:solidFill>
                  <a:schemeClr val="bg1"/>
                </a:solidFill>
                <a:latin typeface="Roboto" panose="02000000000000000000" pitchFamily="2" charset="0"/>
                <a:ea typeface="Roboto" panose="02000000000000000000" pitchFamily="2" charset="0"/>
              </a:rPr>
              <a:t>“Carrera docente”</a:t>
            </a:r>
            <a:endParaRPr lang="es-AR" sz="2800" dirty="0">
              <a:solidFill>
                <a:schemeClr val="bg1"/>
              </a:solidFill>
              <a:latin typeface="Roboto" panose="02000000000000000000" pitchFamily="2" charset="0"/>
              <a:ea typeface="Roboto" panose="02000000000000000000" pitchFamily="2" charset="0"/>
            </a:endParaRPr>
          </a:p>
        </p:txBody>
      </p:sp>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41341" y="5243697"/>
            <a:ext cx="3826973" cy="1614303"/>
          </a:xfrm>
          <a:prstGeom prst="rect">
            <a:avLst/>
          </a:prstGeom>
        </p:spPr>
      </p:pic>
    </p:spTree>
    <p:extLst>
      <p:ext uri="{BB962C8B-B14F-4D97-AF65-F5344CB8AC3E}">
        <p14:creationId xmlns:p14="http://schemas.microsoft.com/office/powerpoint/2010/main" val="15696473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86000">
              <a:schemeClr val="bg1"/>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Rectángulo 1"/>
          <p:cNvSpPr/>
          <p:nvPr/>
        </p:nvSpPr>
        <p:spPr>
          <a:xfrm>
            <a:off x="452063" y="1938445"/>
            <a:ext cx="11214847" cy="3622467"/>
          </a:xfrm>
          <a:prstGeom prst="rect">
            <a:avLst/>
          </a:prstGeom>
        </p:spPr>
        <p:txBody>
          <a:bodyPr wrap="square">
            <a:spAutoFit/>
          </a:bodyPr>
          <a:lstStyle/>
          <a:p>
            <a:pPr>
              <a:lnSpc>
                <a:spcPct val="107000"/>
              </a:lnSpc>
              <a:spcAft>
                <a:spcPts val="600"/>
              </a:spcAft>
            </a:pPr>
            <a:r>
              <a:rPr lang="es-AR" sz="2400" dirty="0" smtClean="0">
                <a:latin typeface="Roboto" panose="02000000000000000000" pitchFamily="2" charset="0"/>
                <a:ea typeface="Roboto" panose="02000000000000000000" pitchFamily="2" charset="0"/>
                <a:cs typeface="Times New Roman" panose="02020603050405020304" pitchFamily="18" charset="0"/>
              </a:rPr>
              <a:t>Existe </a:t>
            </a:r>
            <a:r>
              <a:rPr lang="es-AR" sz="2400" dirty="0">
                <a:latin typeface="Roboto" panose="02000000000000000000" pitchFamily="2" charset="0"/>
                <a:ea typeface="Roboto" panose="02000000000000000000" pitchFamily="2" charset="0"/>
                <a:cs typeface="Times New Roman" panose="02020603050405020304" pitchFamily="18" charset="0"/>
              </a:rPr>
              <a:t>una carencia de formación pedagógica específica en muchos docentes, especialmente en aquellos provenientes de ámbitos profesionales colegiados. A esto se suma la necesidad de fortalecer la capacitación en el uso de herramientas tecnológicas para la enseñanza, un déficit que se hizo evidente con la pandemia.</a:t>
            </a:r>
            <a:r>
              <a:rPr lang="es-AR" sz="2400" b="1" dirty="0">
                <a:latin typeface="Roboto" panose="02000000000000000000" pitchFamily="2" charset="0"/>
                <a:ea typeface="Roboto" panose="02000000000000000000" pitchFamily="2" charset="0"/>
                <a:cs typeface="Times New Roman" panose="02020603050405020304" pitchFamily="18" charset="0"/>
              </a:rPr>
              <a:t> </a:t>
            </a:r>
            <a:endParaRPr lang="es-AR" sz="2400" dirty="0">
              <a:latin typeface="Roboto" panose="02000000000000000000" pitchFamily="2" charset="0"/>
              <a:ea typeface="Roboto" panose="02000000000000000000" pitchFamily="2" charset="0"/>
              <a:cs typeface="Times New Roman" panose="02020603050405020304" pitchFamily="18" charset="0"/>
            </a:endParaRPr>
          </a:p>
          <a:p>
            <a:r>
              <a:rPr lang="es-AR" sz="2400" b="1" i="1" dirty="0">
                <a:solidFill>
                  <a:srgbClr val="002060"/>
                </a:solidFill>
                <a:latin typeface="Roboto" panose="02000000000000000000" pitchFamily="2" charset="0"/>
                <a:ea typeface="Roboto" panose="02000000000000000000" pitchFamily="2" charset="0"/>
                <a:cs typeface="Times New Roman" panose="02020603050405020304" pitchFamily="18" charset="0"/>
              </a:rPr>
              <a:t>Proveniente del campo problemático “Investigación y Vinculación”.</a:t>
            </a:r>
            <a:r>
              <a:rPr lang="es-AR" sz="2400" i="1" dirty="0">
                <a:solidFill>
                  <a:srgbClr val="002060"/>
                </a:solidFill>
                <a:latin typeface="Roboto" panose="02000000000000000000" pitchFamily="2" charset="0"/>
                <a:ea typeface="Roboto" panose="02000000000000000000" pitchFamily="2" charset="0"/>
                <a:cs typeface="Times New Roman" panose="02020603050405020304" pitchFamily="18" charset="0"/>
              </a:rPr>
              <a:t> Otro problema específico es la valoración de la vinculación en la carrera docente, ya que la ordenanza que la regula establece el pago de un adicional, lo que complejiza la gestión y certificación de la actividad.</a:t>
            </a:r>
            <a:endParaRPr lang="es-AR" sz="2400" i="1" dirty="0">
              <a:solidFill>
                <a:srgbClr val="002060"/>
              </a:solidFill>
              <a:latin typeface="Roboto" panose="02000000000000000000" pitchFamily="2" charset="0"/>
              <a:ea typeface="Roboto" panose="02000000000000000000" pitchFamily="2" charset="0"/>
            </a:endParaRPr>
          </a:p>
        </p:txBody>
      </p:sp>
      <p:sp>
        <p:nvSpPr>
          <p:cNvPr id="4" name="Título 1"/>
          <p:cNvSpPr txBox="1">
            <a:spLocks/>
          </p:cNvSpPr>
          <p:nvPr/>
        </p:nvSpPr>
        <p:spPr>
          <a:xfrm>
            <a:off x="4935071" y="502626"/>
            <a:ext cx="7256930" cy="832462"/>
          </a:xfrm>
          <a:prstGeom prst="rect">
            <a:avLst/>
          </a:prstGeom>
          <a:solidFill>
            <a:srgbClr val="00AAA9"/>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lnSpc>
                <a:spcPct val="100000"/>
              </a:lnSpc>
            </a:pPr>
            <a:r>
              <a:rPr lang="es-AR" sz="2800" b="1" dirty="0" smtClean="0">
                <a:solidFill>
                  <a:schemeClr val="bg1"/>
                </a:solidFill>
                <a:latin typeface="Roboto" panose="02000000000000000000" pitchFamily="2" charset="0"/>
                <a:ea typeface="Roboto" panose="02000000000000000000" pitchFamily="2" charset="0"/>
              </a:rPr>
              <a:t>Campo problemático</a:t>
            </a:r>
            <a:br>
              <a:rPr lang="es-AR" sz="2800" b="1" dirty="0" smtClean="0">
                <a:solidFill>
                  <a:schemeClr val="bg1"/>
                </a:solidFill>
                <a:latin typeface="Roboto" panose="02000000000000000000" pitchFamily="2" charset="0"/>
                <a:ea typeface="Roboto" panose="02000000000000000000" pitchFamily="2" charset="0"/>
              </a:rPr>
            </a:br>
            <a:r>
              <a:rPr lang="es-AR" sz="2800" b="1" dirty="0" smtClean="0">
                <a:solidFill>
                  <a:schemeClr val="bg1"/>
                </a:solidFill>
                <a:latin typeface="Roboto" panose="02000000000000000000" pitchFamily="2" charset="0"/>
                <a:ea typeface="Roboto" panose="02000000000000000000" pitchFamily="2" charset="0"/>
              </a:rPr>
              <a:t>Línea prioritaria </a:t>
            </a:r>
            <a:r>
              <a:rPr lang="es-AR" sz="2800" dirty="0" smtClean="0">
                <a:solidFill>
                  <a:schemeClr val="bg1"/>
                </a:solidFill>
                <a:latin typeface="Roboto" panose="02000000000000000000" pitchFamily="2" charset="0"/>
                <a:ea typeface="Roboto" panose="02000000000000000000" pitchFamily="2" charset="0"/>
              </a:rPr>
              <a:t>“Carrera docente”</a:t>
            </a:r>
            <a:endParaRPr lang="es-AR" sz="2800" dirty="0">
              <a:solidFill>
                <a:schemeClr val="bg1"/>
              </a:solidFill>
              <a:latin typeface="Roboto" panose="02000000000000000000" pitchFamily="2" charset="0"/>
              <a:ea typeface="Roboto" panose="02000000000000000000" pitchFamily="2" charset="0"/>
            </a:endParaRPr>
          </a:p>
        </p:txBody>
      </p:sp>
      <p:pic>
        <p:nvPicPr>
          <p:cNvPr id="5" name="Imagen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41341" y="5243697"/>
            <a:ext cx="3826973" cy="1614303"/>
          </a:xfrm>
          <a:prstGeom prst="rect">
            <a:avLst/>
          </a:prstGeom>
        </p:spPr>
      </p:pic>
    </p:spTree>
    <p:extLst>
      <p:ext uri="{BB962C8B-B14F-4D97-AF65-F5344CB8AC3E}">
        <p14:creationId xmlns:p14="http://schemas.microsoft.com/office/powerpoint/2010/main" val="24577888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86000">
              <a:schemeClr val="bg1"/>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graphicFrame>
        <p:nvGraphicFramePr>
          <p:cNvPr id="2" name="Marcador de contenido 1"/>
          <p:cNvGraphicFramePr>
            <a:graphicFrameLocks noGrp="1"/>
          </p:cNvGraphicFramePr>
          <p:nvPr>
            <p:ph idx="1"/>
            <p:extLst>
              <p:ext uri="{D42A27DB-BD31-4B8C-83A1-F6EECF244321}">
                <p14:modId xmlns:p14="http://schemas.microsoft.com/office/powerpoint/2010/main" val="4205725857"/>
              </p:ext>
            </p:extLst>
          </p:nvPr>
        </p:nvGraphicFramePr>
        <p:xfrm>
          <a:off x="519299" y="1940427"/>
          <a:ext cx="11080378" cy="3364230"/>
        </p:xfrm>
        <a:graphic>
          <a:graphicData uri="http://schemas.openxmlformats.org/drawingml/2006/table">
            <a:tbl>
              <a:tblPr firstRow="1" firstCol="1" bandRow="1">
                <a:tableStyleId>{5C22544A-7EE6-4342-B048-85BDC9FD1C3A}</a:tableStyleId>
              </a:tblPr>
              <a:tblGrid>
                <a:gridCol w="11080378"/>
              </a:tblGrid>
              <a:tr h="0">
                <a:tc>
                  <a:txBody>
                    <a:bodyPr/>
                    <a:lstStyle/>
                    <a:p>
                      <a:pPr>
                        <a:lnSpc>
                          <a:spcPct val="150000"/>
                        </a:lnSpc>
                        <a:spcBef>
                          <a:spcPts val="600"/>
                        </a:spcBef>
                        <a:spcAft>
                          <a:spcPts val="600"/>
                        </a:spcAft>
                      </a:pPr>
                      <a:r>
                        <a:rPr lang="es-AR" sz="2400" b="0" dirty="0">
                          <a:solidFill>
                            <a:schemeClr val="tx1"/>
                          </a:solidFill>
                          <a:effectLst/>
                          <a:latin typeface="Roboto" panose="02000000000000000000" pitchFamily="2" charset="0"/>
                          <a:ea typeface="Roboto" panose="02000000000000000000" pitchFamily="2" charset="0"/>
                        </a:rPr>
                        <a:t>Respecto a las </a:t>
                      </a:r>
                      <a:r>
                        <a:rPr lang="es-AR" sz="2400" b="1" dirty="0">
                          <a:solidFill>
                            <a:schemeClr val="tx1"/>
                          </a:solidFill>
                          <a:effectLst/>
                          <a:latin typeface="Roboto" panose="02000000000000000000" pitchFamily="2" charset="0"/>
                          <a:ea typeface="Roboto" panose="02000000000000000000" pitchFamily="2" charset="0"/>
                        </a:rPr>
                        <a:t>trayectorias estudiantiles</a:t>
                      </a:r>
                      <a:r>
                        <a:rPr lang="es-AR" sz="2400" b="0" dirty="0">
                          <a:solidFill>
                            <a:schemeClr val="tx1"/>
                          </a:solidFill>
                          <a:effectLst/>
                          <a:latin typeface="Roboto" panose="02000000000000000000" pitchFamily="2" charset="0"/>
                          <a:ea typeface="Roboto" panose="02000000000000000000" pitchFamily="2" charset="0"/>
                        </a:rPr>
                        <a:t>, se observa una distancia significativa entre la duración teórica y la duración real de las carreras. Más allá de las cuestiones que hacen a los problemas propios de la oferta académica, la normativa actual, en ocasiones, no contempla al "estudiante de carne y hueso," generando obstáculos de organización que contribuyen a la alta tasa de abandono. </a:t>
                      </a:r>
                      <a:endParaRPr lang="es-AR" sz="2400" b="0" dirty="0">
                        <a:solidFill>
                          <a:schemeClr val="tx1"/>
                        </a:solidFill>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36195" marB="36195">
                    <a:noFill/>
                  </a:tcPr>
                </a:tc>
              </a:tr>
            </a:tbl>
          </a:graphicData>
        </a:graphic>
      </p:graphicFrame>
      <p:sp>
        <p:nvSpPr>
          <p:cNvPr id="5" name="Título 1"/>
          <p:cNvSpPr txBox="1">
            <a:spLocks/>
          </p:cNvSpPr>
          <p:nvPr/>
        </p:nvSpPr>
        <p:spPr>
          <a:xfrm>
            <a:off x="4935071" y="502626"/>
            <a:ext cx="7256930" cy="832462"/>
          </a:xfrm>
          <a:prstGeom prst="rect">
            <a:avLst/>
          </a:prstGeom>
          <a:solidFill>
            <a:srgbClr val="00AAA9"/>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lnSpc>
                <a:spcPct val="100000"/>
              </a:lnSpc>
            </a:pPr>
            <a:r>
              <a:rPr lang="es-AR" sz="2800" b="1" dirty="0" smtClean="0">
                <a:solidFill>
                  <a:schemeClr val="bg1"/>
                </a:solidFill>
                <a:latin typeface="Roboto" panose="02000000000000000000" pitchFamily="2" charset="0"/>
                <a:ea typeface="Roboto" panose="02000000000000000000" pitchFamily="2" charset="0"/>
              </a:rPr>
              <a:t>Campo problemático</a:t>
            </a:r>
            <a:br>
              <a:rPr lang="es-AR" sz="2800" b="1" dirty="0" smtClean="0">
                <a:solidFill>
                  <a:schemeClr val="bg1"/>
                </a:solidFill>
                <a:latin typeface="Roboto" panose="02000000000000000000" pitchFamily="2" charset="0"/>
                <a:ea typeface="Roboto" panose="02000000000000000000" pitchFamily="2" charset="0"/>
              </a:rPr>
            </a:br>
            <a:r>
              <a:rPr lang="es-AR" sz="2800" b="1" dirty="0" smtClean="0">
                <a:solidFill>
                  <a:schemeClr val="bg1"/>
                </a:solidFill>
                <a:latin typeface="Roboto" panose="02000000000000000000" pitchFamily="2" charset="0"/>
                <a:ea typeface="Roboto" panose="02000000000000000000" pitchFamily="2" charset="0"/>
              </a:rPr>
              <a:t>Línea prioritaria </a:t>
            </a:r>
            <a:r>
              <a:rPr lang="es-AR" sz="2800" dirty="0" smtClean="0">
                <a:solidFill>
                  <a:schemeClr val="bg1"/>
                </a:solidFill>
                <a:latin typeface="Roboto" panose="02000000000000000000" pitchFamily="2" charset="0"/>
                <a:ea typeface="Roboto" panose="02000000000000000000" pitchFamily="2" charset="0"/>
              </a:rPr>
              <a:t>“Trayectorias estudiantiles”</a:t>
            </a:r>
            <a:endParaRPr lang="es-AR" sz="2800" dirty="0">
              <a:solidFill>
                <a:schemeClr val="bg1"/>
              </a:solidFill>
              <a:latin typeface="Roboto" panose="02000000000000000000" pitchFamily="2" charset="0"/>
              <a:ea typeface="Roboto" panose="02000000000000000000" pitchFamily="2" charset="0"/>
            </a:endParaRPr>
          </a:p>
        </p:txBody>
      </p:sp>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41341" y="5243697"/>
            <a:ext cx="3826973" cy="1614303"/>
          </a:xfrm>
          <a:prstGeom prst="rect">
            <a:avLst/>
          </a:prstGeom>
        </p:spPr>
      </p:pic>
    </p:spTree>
    <p:extLst>
      <p:ext uri="{BB962C8B-B14F-4D97-AF65-F5344CB8AC3E}">
        <p14:creationId xmlns:p14="http://schemas.microsoft.com/office/powerpoint/2010/main" val="18204177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86000">
              <a:schemeClr val="bg1"/>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3" name="Marcador de contenido 2"/>
          <p:cNvSpPr>
            <a:spLocks noGrp="1"/>
          </p:cNvSpPr>
          <p:nvPr>
            <p:ph idx="1"/>
          </p:nvPr>
        </p:nvSpPr>
        <p:spPr>
          <a:xfrm>
            <a:off x="564473" y="2122438"/>
            <a:ext cx="11303841" cy="3121259"/>
          </a:xfrm>
        </p:spPr>
        <p:txBody>
          <a:bodyPr>
            <a:noAutofit/>
          </a:bodyPr>
          <a:lstStyle/>
          <a:p>
            <a:pPr marL="0" indent="0">
              <a:buNone/>
            </a:pPr>
            <a:r>
              <a:rPr lang="es-AR" sz="2400" dirty="0">
                <a:latin typeface="Roboto" panose="02000000000000000000" pitchFamily="2" charset="0"/>
                <a:ea typeface="Roboto" panose="02000000000000000000" pitchFamily="2" charset="0"/>
              </a:rPr>
              <a:t>Algunos planes de estudio son considerados obsoletos o presentan problemas de articulación entre materias o con otras carreras. </a:t>
            </a:r>
          </a:p>
          <a:p>
            <a:pPr marL="0" indent="0">
              <a:buNone/>
            </a:pPr>
            <a:r>
              <a:rPr lang="es-AR" sz="2400" dirty="0">
                <a:latin typeface="Roboto" panose="02000000000000000000" pitchFamily="2" charset="0"/>
                <a:ea typeface="Roboto" panose="02000000000000000000" pitchFamily="2" charset="0"/>
              </a:rPr>
              <a:t>El diseño curricular no contempla adecuadamente el tiempo que requiere la elaboración de tesis o trabajos finales, ni el tiempo de trabajo autónomo de los/s estudiantes. </a:t>
            </a:r>
          </a:p>
          <a:p>
            <a:pPr marL="0" indent="0">
              <a:buNone/>
            </a:pPr>
            <a:r>
              <a:rPr lang="es-AR" sz="2400" dirty="0">
                <a:latin typeface="Roboto" panose="02000000000000000000" pitchFamily="2" charset="0"/>
                <a:ea typeface="Roboto" panose="02000000000000000000" pitchFamily="2" charset="0"/>
              </a:rPr>
              <a:t>En cuanto a los posgrados, la oferta es desigual entre las unidades académicas, con carencias notables en algunas áreas como Salud y Derecho, al igual que el uso heterogéneo de los sistemas informáticos</a:t>
            </a:r>
            <a:r>
              <a:rPr lang="es-AR" sz="2400" dirty="0" smtClean="0">
                <a:latin typeface="Roboto" panose="02000000000000000000" pitchFamily="2" charset="0"/>
                <a:ea typeface="Roboto" panose="02000000000000000000" pitchFamily="2" charset="0"/>
              </a:rPr>
              <a:t>.</a:t>
            </a:r>
            <a:endParaRPr lang="es-AR" sz="2400" dirty="0">
              <a:latin typeface="Roboto" panose="02000000000000000000" pitchFamily="2" charset="0"/>
              <a:ea typeface="Roboto" panose="02000000000000000000" pitchFamily="2" charset="0"/>
            </a:endParaRPr>
          </a:p>
        </p:txBody>
      </p:sp>
      <p:sp>
        <p:nvSpPr>
          <p:cNvPr id="4" name="Título 1"/>
          <p:cNvSpPr txBox="1">
            <a:spLocks/>
          </p:cNvSpPr>
          <p:nvPr/>
        </p:nvSpPr>
        <p:spPr>
          <a:xfrm>
            <a:off x="6059487" y="502626"/>
            <a:ext cx="6132513" cy="832462"/>
          </a:xfrm>
          <a:prstGeom prst="rect">
            <a:avLst/>
          </a:prstGeom>
          <a:solidFill>
            <a:srgbClr val="00AAA9"/>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lnSpc>
                <a:spcPct val="100000"/>
              </a:lnSpc>
            </a:pPr>
            <a:r>
              <a:rPr lang="es-AR" sz="2800" dirty="0" smtClean="0">
                <a:solidFill>
                  <a:schemeClr val="bg1"/>
                </a:solidFill>
                <a:latin typeface="Roboto Medium" panose="02000000000000000000" pitchFamily="2" charset="0"/>
                <a:ea typeface="Roboto Medium" panose="02000000000000000000" pitchFamily="2" charset="0"/>
              </a:rPr>
              <a:t>Campo problemático</a:t>
            </a:r>
            <a:br>
              <a:rPr lang="es-AR" sz="2800" dirty="0" smtClean="0">
                <a:solidFill>
                  <a:schemeClr val="bg1"/>
                </a:solidFill>
                <a:latin typeface="Roboto Medium" panose="02000000000000000000" pitchFamily="2" charset="0"/>
                <a:ea typeface="Roboto Medium" panose="02000000000000000000" pitchFamily="2" charset="0"/>
              </a:rPr>
            </a:br>
            <a:r>
              <a:rPr lang="es-AR" sz="2800" dirty="0" smtClean="0">
                <a:solidFill>
                  <a:schemeClr val="bg1"/>
                </a:solidFill>
                <a:latin typeface="Roboto Medium" panose="02000000000000000000" pitchFamily="2" charset="0"/>
                <a:ea typeface="Roboto Medium" panose="02000000000000000000" pitchFamily="2" charset="0"/>
              </a:rPr>
              <a:t>Línea prioritaria </a:t>
            </a:r>
            <a:r>
              <a:rPr lang="es-AR" sz="2800" dirty="0" smtClean="0">
                <a:solidFill>
                  <a:schemeClr val="bg1"/>
                </a:solidFill>
                <a:latin typeface="Roboto Light" panose="02000000000000000000" pitchFamily="2" charset="0"/>
                <a:ea typeface="Roboto Light" panose="02000000000000000000" pitchFamily="2" charset="0"/>
              </a:rPr>
              <a:t>“Oferta académica”</a:t>
            </a:r>
            <a:endParaRPr lang="es-AR" sz="2800" dirty="0">
              <a:solidFill>
                <a:schemeClr val="bg1"/>
              </a:solidFill>
              <a:latin typeface="Roboto Light" panose="02000000000000000000" pitchFamily="2" charset="0"/>
              <a:ea typeface="Roboto Light" panose="02000000000000000000" pitchFamily="2" charset="0"/>
            </a:endParaRPr>
          </a:p>
        </p:txBody>
      </p:sp>
      <p:pic>
        <p:nvPicPr>
          <p:cNvPr id="5" name="Imagen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41341" y="5243697"/>
            <a:ext cx="3826973" cy="1614303"/>
          </a:xfrm>
          <a:prstGeom prst="rect">
            <a:avLst/>
          </a:prstGeom>
        </p:spPr>
      </p:pic>
    </p:spTree>
    <p:extLst>
      <p:ext uri="{BB962C8B-B14F-4D97-AF65-F5344CB8AC3E}">
        <p14:creationId xmlns:p14="http://schemas.microsoft.com/office/powerpoint/2010/main" val="1154278296"/>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1781</TotalTime>
  <Words>1034</Words>
  <Application>Microsoft Office PowerPoint</Application>
  <PresentationFormat>Panorámica</PresentationFormat>
  <Paragraphs>76</Paragraphs>
  <Slides>18</Slides>
  <Notes>0</Notes>
  <HiddenSlides>3</HiddenSlides>
  <MMClips>0</MMClips>
  <ScaleCrop>false</ScaleCrop>
  <HeadingPairs>
    <vt:vector size="6" baseType="variant">
      <vt:variant>
        <vt:lpstr>Fuentes usadas</vt:lpstr>
      </vt:variant>
      <vt:variant>
        <vt:i4>10</vt:i4>
      </vt:variant>
      <vt:variant>
        <vt:lpstr>Tema</vt:lpstr>
      </vt:variant>
      <vt:variant>
        <vt:i4>1</vt:i4>
      </vt:variant>
      <vt:variant>
        <vt:lpstr>Títulos de diapositiva</vt:lpstr>
      </vt:variant>
      <vt:variant>
        <vt:i4>18</vt:i4>
      </vt:variant>
    </vt:vector>
  </HeadingPairs>
  <TitlesOfParts>
    <vt:vector size="29" baseType="lpstr">
      <vt:lpstr>Arial</vt:lpstr>
      <vt:lpstr>Arial Narrow</vt:lpstr>
      <vt:lpstr>Calibri</vt:lpstr>
      <vt:lpstr>Calibri Light</vt:lpstr>
      <vt:lpstr>Roboto</vt:lpstr>
      <vt:lpstr>Roboto Black</vt:lpstr>
      <vt:lpstr>Roboto Light</vt:lpstr>
      <vt:lpstr>Roboto Medium</vt:lpstr>
      <vt:lpstr>Times New Roman</vt:lpstr>
      <vt:lpstr>Wingdings</vt:lpstr>
      <vt:lpstr>Tema de Office</vt:lpstr>
      <vt:lpstr>Presentación de PowerPoint</vt:lpstr>
      <vt:lpstr>Presentación de PowerPoint</vt:lpstr>
      <vt:lpstr>Presentación de PowerPoint</vt:lpstr>
      <vt:lpstr>Eje Académico</vt:lpstr>
      <vt:lpstr>¿Qué es?</vt:lpstr>
      <vt:lpstr>Presentación de PowerPoint</vt:lpstr>
      <vt:lpstr>Presentación de PowerPoint</vt:lpstr>
      <vt:lpstr>Presentación de PowerPoint</vt:lpstr>
      <vt:lpstr>Presentación de PowerPoint</vt:lpstr>
      <vt:lpstr>Presentación de PowerPoint</vt:lpstr>
      <vt:lpstr>Línea prioritaria “Trayectorias académicas” Objetivos</vt:lpstr>
      <vt:lpstr>Presentación de PowerPoint</vt:lpstr>
      <vt:lpstr>Presentación de PowerPoint</vt:lpstr>
      <vt:lpstr>Perspectivas transversales</vt:lpstr>
      <vt:lpstr>Presentación de PowerPoint</vt:lpstr>
      <vt:lpstr>Breakout room o Grupos pequeños desde un celular</vt:lpstr>
      <vt:lpstr>Espacio participativo</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Dra. Romina De Angelis</dc:creator>
  <cp:lastModifiedBy>Dra. Romina De Angelis</cp:lastModifiedBy>
  <cp:revision>90</cp:revision>
  <dcterms:created xsi:type="dcterms:W3CDTF">2025-05-27T10:50:45Z</dcterms:created>
  <dcterms:modified xsi:type="dcterms:W3CDTF">2025-11-18T15:08:34Z</dcterms:modified>
</cp:coreProperties>
</file>